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8"/>
  </p:notesMasterIdLst>
  <p:sldIdLst>
    <p:sldId id="256" r:id="rId2"/>
    <p:sldId id="338" r:id="rId3"/>
    <p:sldId id="264" r:id="rId4"/>
    <p:sldId id="316" r:id="rId5"/>
    <p:sldId id="308" r:id="rId6"/>
    <p:sldId id="290" r:id="rId7"/>
    <p:sldId id="260" r:id="rId8"/>
    <p:sldId id="261" r:id="rId9"/>
    <p:sldId id="262" r:id="rId10"/>
    <p:sldId id="328" r:id="rId11"/>
    <p:sldId id="332" r:id="rId12"/>
    <p:sldId id="334" r:id="rId13"/>
    <p:sldId id="330" r:id="rId14"/>
    <p:sldId id="333" r:id="rId15"/>
    <p:sldId id="335" r:id="rId16"/>
    <p:sldId id="266" r:id="rId17"/>
    <p:sldId id="317" r:id="rId18"/>
    <p:sldId id="331" r:id="rId19"/>
    <p:sldId id="310" r:id="rId20"/>
    <p:sldId id="311" r:id="rId21"/>
    <p:sldId id="323" r:id="rId22"/>
    <p:sldId id="322" r:id="rId23"/>
    <p:sldId id="321" r:id="rId24"/>
    <p:sldId id="320" r:id="rId25"/>
    <p:sldId id="293" r:id="rId26"/>
    <p:sldId id="309" r:id="rId27"/>
    <p:sldId id="305" r:id="rId28"/>
    <p:sldId id="325" r:id="rId29"/>
    <p:sldId id="326" r:id="rId30"/>
    <p:sldId id="279" r:id="rId31"/>
    <p:sldId id="327" r:id="rId32"/>
    <p:sldId id="339" r:id="rId33"/>
    <p:sldId id="324" r:id="rId34"/>
    <p:sldId id="297" r:id="rId35"/>
    <p:sldId id="289" r:id="rId36"/>
    <p:sldId id="337" r:id="rId37"/>
  </p:sldIdLst>
  <p:sldSz cx="12192000" cy="6858000"/>
  <p:notesSz cx="6881813" cy="10002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3E8136A-6AC7-4DDA-A2F4-C632CD451372}">
          <p14:sldIdLst>
            <p14:sldId id="256"/>
            <p14:sldId id="338"/>
            <p14:sldId id="264"/>
            <p14:sldId id="316"/>
            <p14:sldId id="308"/>
            <p14:sldId id="290"/>
            <p14:sldId id="260"/>
            <p14:sldId id="261"/>
            <p14:sldId id="262"/>
            <p14:sldId id="328"/>
            <p14:sldId id="332"/>
            <p14:sldId id="334"/>
            <p14:sldId id="330"/>
            <p14:sldId id="333"/>
            <p14:sldId id="335"/>
            <p14:sldId id="266"/>
            <p14:sldId id="317"/>
            <p14:sldId id="331"/>
            <p14:sldId id="310"/>
            <p14:sldId id="311"/>
            <p14:sldId id="323"/>
            <p14:sldId id="322"/>
            <p14:sldId id="321"/>
            <p14:sldId id="320"/>
            <p14:sldId id="293"/>
            <p14:sldId id="309"/>
            <p14:sldId id="305"/>
            <p14:sldId id="325"/>
            <p14:sldId id="326"/>
            <p14:sldId id="279"/>
            <p14:sldId id="327"/>
            <p14:sldId id="339"/>
            <p14:sldId id="324"/>
            <p14:sldId id="297"/>
            <p14:sldId id="289"/>
            <p14:sldId id="337"/>
          </p14:sldIdLst>
        </p14:section>
        <p14:section name="Abschnitt ohne Titel" id="{DA822288-7DEC-408E-8ECD-132041A8CCD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5C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Höhe müM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Tabelle1!$A$3:$A$35</c:f>
              <c:numCache>
                <c:formatCode>#\ ##0.0;[Red]\-#\ ##0.0</c:formatCode>
                <c:ptCount val="33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</c:numCache>
            </c:numRef>
          </c:cat>
          <c:val>
            <c:numRef>
              <c:f>Tabelle1!$B$3:$B$35</c:f>
              <c:numCache>
                <c:formatCode>#,##0.00_);[Red]\(#,##0.00\)</c:formatCode>
                <c:ptCount val="33"/>
                <c:pt idx="0">
                  <c:v>408.9</c:v>
                </c:pt>
                <c:pt idx="1">
                  <c:v>408.2</c:v>
                </c:pt>
                <c:pt idx="2">
                  <c:v>407.9</c:v>
                </c:pt>
                <c:pt idx="3">
                  <c:v>407.9</c:v>
                </c:pt>
                <c:pt idx="4">
                  <c:v>408.8</c:v>
                </c:pt>
                <c:pt idx="5">
                  <c:v>408.3</c:v>
                </c:pt>
                <c:pt idx="6">
                  <c:v>409.2</c:v>
                </c:pt>
                <c:pt idx="7">
                  <c:v>409.2</c:v>
                </c:pt>
                <c:pt idx="8">
                  <c:v>409.4</c:v>
                </c:pt>
                <c:pt idx="9">
                  <c:v>409.3</c:v>
                </c:pt>
                <c:pt idx="10">
                  <c:v>409.7</c:v>
                </c:pt>
                <c:pt idx="11">
                  <c:v>409.2</c:v>
                </c:pt>
                <c:pt idx="12">
                  <c:v>408.7</c:v>
                </c:pt>
                <c:pt idx="13">
                  <c:v>409.4</c:v>
                </c:pt>
                <c:pt idx="14">
                  <c:v>409.4</c:v>
                </c:pt>
                <c:pt idx="15">
                  <c:v>409.3</c:v>
                </c:pt>
                <c:pt idx="16">
                  <c:v>409.6</c:v>
                </c:pt>
                <c:pt idx="17">
                  <c:v>409.8</c:v>
                </c:pt>
                <c:pt idx="18">
                  <c:v>409.5</c:v>
                </c:pt>
                <c:pt idx="19">
                  <c:v>409.8</c:v>
                </c:pt>
                <c:pt idx="20">
                  <c:v>409.5</c:v>
                </c:pt>
                <c:pt idx="21">
                  <c:v>408.9</c:v>
                </c:pt>
                <c:pt idx="22">
                  <c:v>408.5</c:v>
                </c:pt>
                <c:pt idx="23">
                  <c:v>408.5</c:v>
                </c:pt>
                <c:pt idx="24">
                  <c:v>408.6</c:v>
                </c:pt>
                <c:pt idx="25">
                  <c:v>408.4</c:v>
                </c:pt>
                <c:pt idx="26">
                  <c:v>408.6</c:v>
                </c:pt>
                <c:pt idx="27">
                  <c:v>408.3</c:v>
                </c:pt>
                <c:pt idx="28">
                  <c:v>408.3</c:v>
                </c:pt>
                <c:pt idx="29">
                  <c:v>409.3</c:v>
                </c:pt>
                <c:pt idx="30">
                  <c:v>409.8</c:v>
                </c:pt>
                <c:pt idx="31">
                  <c:v>409.8</c:v>
                </c:pt>
                <c:pt idx="32">
                  <c:v>410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Lärmschutzwal 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Tabelle1!$A$3:$A$35</c:f>
              <c:numCache>
                <c:formatCode>#\ ##0.0;[Red]\-#\ ##0.0</c:formatCode>
                <c:ptCount val="33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</c:numCache>
            </c:numRef>
          </c:cat>
          <c:val>
            <c:numRef>
              <c:f>Tabelle1!$C$3:$C$35</c:f>
              <c:numCache>
                <c:formatCode>#,##0.00_);[Red]\(#,##0.00\)</c:formatCode>
                <c:ptCount val="33"/>
                <c:pt idx="0">
                  <c:v>412.9</c:v>
                </c:pt>
                <c:pt idx="1">
                  <c:v>412.9</c:v>
                </c:pt>
                <c:pt idx="2">
                  <c:v>412.9</c:v>
                </c:pt>
                <c:pt idx="3">
                  <c:v>412.9</c:v>
                </c:pt>
                <c:pt idx="4">
                  <c:v>412.9</c:v>
                </c:pt>
                <c:pt idx="5">
                  <c:v>412.9</c:v>
                </c:pt>
                <c:pt idx="6">
                  <c:v>412.9</c:v>
                </c:pt>
                <c:pt idx="7">
                  <c:v>412.9</c:v>
                </c:pt>
                <c:pt idx="8">
                  <c:v>412.9</c:v>
                </c:pt>
                <c:pt idx="9">
                  <c:v>412.9</c:v>
                </c:pt>
                <c:pt idx="10">
                  <c:v>412.9</c:v>
                </c:pt>
                <c:pt idx="11">
                  <c:v>412.9</c:v>
                </c:pt>
                <c:pt idx="12">
                  <c:v>412.9</c:v>
                </c:pt>
                <c:pt idx="13">
                  <c:v>412.9</c:v>
                </c:pt>
                <c:pt idx="14">
                  <c:v>412.9</c:v>
                </c:pt>
                <c:pt idx="15">
                  <c:v>412.9</c:v>
                </c:pt>
                <c:pt idx="16">
                  <c:v>412.9</c:v>
                </c:pt>
                <c:pt idx="17">
                  <c:v>412.9</c:v>
                </c:pt>
                <c:pt idx="18">
                  <c:v>412.9</c:v>
                </c:pt>
                <c:pt idx="19">
                  <c:v>412.9</c:v>
                </c:pt>
                <c:pt idx="20">
                  <c:v>412.9</c:v>
                </c:pt>
                <c:pt idx="21">
                  <c:v>412.9</c:v>
                </c:pt>
                <c:pt idx="22">
                  <c:v>412.9</c:v>
                </c:pt>
                <c:pt idx="23">
                  <c:v>412.9</c:v>
                </c:pt>
                <c:pt idx="24">
                  <c:v>412.9</c:v>
                </c:pt>
                <c:pt idx="25">
                  <c:v>412.9</c:v>
                </c:pt>
                <c:pt idx="26">
                  <c:v>412.9</c:v>
                </c:pt>
                <c:pt idx="27">
                  <c:v>412.9</c:v>
                </c:pt>
                <c:pt idx="28">
                  <c:v>412.9</c:v>
                </c:pt>
                <c:pt idx="29">
                  <c:v>412.9</c:v>
                </c:pt>
                <c:pt idx="30">
                  <c:v>412.9</c:v>
                </c:pt>
                <c:pt idx="31">
                  <c:v>412.9</c:v>
                </c:pt>
                <c:pt idx="32">
                  <c:v>412.9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Tabelle1!$D$2</c:f>
              <c:strCache>
                <c:ptCount val="1"/>
                <c:pt idx="0">
                  <c:v>Strasse OK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Tabelle1!$A$3:$A$35</c:f>
              <c:numCache>
                <c:formatCode>#\ ##0.0;[Red]\-#\ ##0.0</c:formatCode>
                <c:ptCount val="33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</c:numCache>
            </c:numRef>
          </c:cat>
          <c:val>
            <c:numRef>
              <c:f>Tabelle1!$D$3:$D$35</c:f>
              <c:numCache>
                <c:formatCode>#,##0.00_);[Red]\(#,##0.00\)</c:formatCode>
                <c:ptCount val="33"/>
                <c:pt idx="0">
                  <c:v>408.9</c:v>
                </c:pt>
                <c:pt idx="1">
                  <c:v>408.9</c:v>
                </c:pt>
                <c:pt idx="2">
                  <c:v>408.9</c:v>
                </c:pt>
                <c:pt idx="3">
                  <c:v>408.9</c:v>
                </c:pt>
                <c:pt idx="4">
                  <c:v>408.9</c:v>
                </c:pt>
                <c:pt idx="5">
                  <c:v>408.9</c:v>
                </c:pt>
                <c:pt idx="6">
                  <c:v>408.9</c:v>
                </c:pt>
                <c:pt idx="7">
                  <c:v>408.9</c:v>
                </c:pt>
                <c:pt idx="8">
                  <c:v>408.9</c:v>
                </c:pt>
                <c:pt idx="9">
                  <c:v>408.9</c:v>
                </c:pt>
                <c:pt idx="10">
                  <c:v>408.9</c:v>
                </c:pt>
                <c:pt idx="11">
                  <c:v>408.9</c:v>
                </c:pt>
                <c:pt idx="12">
                  <c:v>408.9</c:v>
                </c:pt>
                <c:pt idx="13">
                  <c:v>408.9</c:v>
                </c:pt>
                <c:pt idx="14">
                  <c:v>408.9</c:v>
                </c:pt>
                <c:pt idx="15">
                  <c:v>408.9</c:v>
                </c:pt>
                <c:pt idx="16">
                  <c:v>408.9</c:v>
                </c:pt>
                <c:pt idx="17">
                  <c:v>408.9</c:v>
                </c:pt>
                <c:pt idx="18">
                  <c:v>408.9</c:v>
                </c:pt>
                <c:pt idx="19">
                  <c:v>408.9</c:v>
                </c:pt>
                <c:pt idx="20">
                  <c:v>408.9</c:v>
                </c:pt>
                <c:pt idx="21">
                  <c:v>408.9</c:v>
                </c:pt>
                <c:pt idx="22">
                  <c:v>408.9</c:v>
                </c:pt>
                <c:pt idx="23">
                  <c:v>408.9</c:v>
                </c:pt>
                <c:pt idx="24">
                  <c:v>408.9</c:v>
                </c:pt>
                <c:pt idx="25">
                  <c:v>408.9</c:v>
                </c:pt>
                <c:pt idx="26">
                  <c:v>408.9</c:v>
                </c:pt>
                <c:pt idx="27">
                  <c:v>408.9</c:v>
                </c:pt>
                <c:pt idx="28">
                  <c:v>408.9</c:v>
                </c:pt>
                <c:pt idx="29">
                  <c:v>408.9</c:v>
                </c:pt>
                <c:pt idx="30">
                  <c:v>408.9</c:v>
                </c:pt>
                <c:pt idx="31">
                  <c:v>408.9</c:v>
                </c:pt>
                <c:pt idx="32">
                  <c:v>408.9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710616"/>
        <c:axId val="307706696"/>
      </c:lineChart>
      <c:catAx>
        <c:axId val="307710616"/>
        <c:scaling>
          <c:orientation val="minMax"/>
        </c:scaling>
        <c:delete val="0"/>
        <c:axPos val="b"/>
        <c:numFmt formatCode="#\ ##0.0;[Red]\-#\ 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7706696"/>
        <c:crosses val="autoZero"/>
        <c:auto val="1"/>
        <c:lblAlgn val="ctr"/>
        <c:lblOffset val="100"/>
        <c:noMultiLvlLbl val="0"/>
      </c:catAx>
      <c:valAx>
        <c:axId val="30770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771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0596555910162"/>
          <c:y val="9.9229530188177054E-2"/>
          <c:w val="0.85248053368328958"/>
          <c:h val="0.7357713619130942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Gewachsener Boden Höhe müM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Tabelle1!$A$3:$A$41</c:f>
              <c:numCache>
                <c:formatCode>#\ ##0.0;[Red]\-#\ ##0.0</c:formatCode>
                <c:ptCount val="3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</c:numCache>
            </c:numRef>
          </c:cat>
          <c:val>
            <c:numRef>
              <c:f>Tabelle1!$B$3:$B$41</c:f>
              <c:numCache>
                <c:formatCode>#,##0.00_);[Red]\(#,##0.00\)</c:formatCode>
                <c:ptCount val="39"/>
                <c:pt idx="0">
                  <c:v>408.9</c:v>
                </c:pt>
                <c:pt idx="1">
                  <c:v>408.2</c:v>
                </c:pt>
                <c:pt idx="2">
                  <c:v>407.9</c:v>
                </c:pt>
                <c:pt idx="3">
                  <c:v>407.9</c:v>
                </c:pt>
                <c:pt idx="4">
                  <c:v>408.8</c:v>
                </c:pt>
                <c:pt idx="5">
                  <c:v>408.3</c:v>
                </c:pt>
                <c:pt idx="6">
                  <c:v>409.2</c:v>
                </c:pt>
                <c:pt idx="7">
                  <c:v>409.2</c:v>
                </c:pt>
                <c:pt idx="8">
                  <c:v>409.4</c:v>
                </c:pt>
                <c:pt idx="9">
                  <c:v>409.3</c:v>
                </c:pt>
                <c:pt idx="10">
                  <c:v>409.8</c:v>
                </c:pt>
                <c:pt idx="11">
                  <c:v>411</c:v>
                </c:pt>
                <c:pt idx="12">
                  <c:v>412</c:v>
                </c:pt>
                <c:pt idx="13">
                  <c:v>413.3</c:v>
                </c:pt>
                <c:pt idx="14">
                  <c:v>413.2</c:v>
                </c:pt>
                <c:pt idx="15">
                  <c:v>413.3</c:v>
                </c:pt>
                <c:pt idx="16">
                  <c:v>413.4</c:v>
                </c:pt>
                <c:pt idx="17">
                  <c:v>413.1</c:v>
                </c:pt>
                <c:pt idx="18">
                  <c:v>414</c:v>
                </c:pt>
                <c:pt idx="19">
                  <c:v>414.2</c:v>
                </c:pt>
                <c:pt idx="20">
                  <c:v>413.6</c:v>
                </c:pt>
                <c:pt idx="21">
                  <c:v>414.5</c:v>
                </c:pt>
                <c:pt idx="22">
                  <c:v>414.9</c:v>
                </c:pt>
                <c:pt idx="23">
                  <c:v>414.5</c:v>
                </c:pt>
                <c:pt idx="24">
                  <c:v>414.3</c:v>
                </c:pt>
                <c:pt idx="25">
                  <c:v>415</c:v>
                </c:pt>
                <c:pt idx="26">
                  <c:v>410</c:v>
                </c:pt>
                <c:pt idx="27">
                  <c:v>408.5</c:v>
                </c:pt>
                <c:pt idx="28">
                  <c:v>409.5</c:v>
                </c:pt>
                <c:pt idx="29">
                  <c:v>410.5</c:v>
                </c:pt>
                <c:pt idx="30">
                  <c:v>410</c:v>
                </c:pt>
                <c:pt idx="31">
                  <c:v>410</c:v>
                </c:pt>
                <c:pt idx="32">
                  <c:v>410</c:v>
                </c:pt>
                <c:pt idx="33">
                  <c:v>410</c:v>
                </c:pt>
                <c:pt idx="34">
                  <c:v>410</c:v>
                </c:pt>
                <c:pt idx="35">
                  <c:v>410</c:v>
                </c:pt>
                <c:pt idx="36">
                  <c:v>410</c:v>
                </c:pt>
                <c:pt idx="37">
                  <c:v>412</c:v>
                </c:pt>
                <c:pt idx="38">
                  <c:v>415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Lärmschutzwal 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Tabelle1!$A$3:$A$41</c:f>
              <c:numCache>
                <c:formatCode>#\ ##0.0;[Red]\-#\ ##0.0</c:formatCode>
                <c:ptCount val="3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</c:numCache>
            </c:numRef>
          </c:cat>
          <c:val>
            <c:numRef>
              <c:f>Tabelle1!$C$3:$C$41</c:f>
              <c:numCache>
                <c:formatCode>#,##0.00_);[Red]\(#,##0.00\)</c:formatCode>
                <c:ptCount val="39"/>
                <c:pt idx="0">
                  <c:v>412.9</c:v>
                </c:pt>
                <c:pt idx="1">
                  <c:v>412.9</c:v>
                </c:pt>
                <c:pt idx="2">
                  <c:v>412.9</c:v>
                </c:pt>
                <c:pt idx="3">
                  <c:v>412.9</c:v>
                </c:pt>
                <c:pt idx="4">
                  <c:v>412.9</c:v>
                </c:pt>
                <c:pt idx="5">
                  <c:v>412.9</c:v>
                </c:pt>
                <c:pt idx="6">
                  <c:v>412.9</c:v>
                </c:pt>
                <c:pt idx="7">
                  <c:v>412.9</c:v>
                </c:pt>
                <c:pt idx="8">
                  <c:v>412.9</c:v>
                </c:pt>
                <c:pt idx="9">
                  <c:v>412.9</c:v>
                </c:pt>
                <c:pt idx="10">
                  <c:v>412.9</c:v>
                </c:pt>
                <c:pt idx="11">
                  <c:v>412.9</c:v>
                </c:pt>
                <c:pt idx="12">
                  <c:v>412.9</c:v>
                </c:pt>
                <c:pt idx="13">
                  <c:v>412.9</c:v>
                </c:pt>
                <c:pt idx="14">
                  <c:v>412.9</c:v>
                </c:pt>
                <c:pt idx="15">
                  <c:v>412.9</c:v>
                </c:pt>
                <c:pt idx="16">
                  <c:v>412.9</c:v>
                </c:pt>
                <c:pt idx="17">
                  <c:v>412.9</c:v>
                </c:pt>
                <c:pt idx="18">
                  <c:v>412.9</c:v>
                </c:pt>
                <c:pt idx="19">
                  <c:v>412.9</c:v>
                </c:pt>
                <c:pt idx="20">
                  <c:v>412.9</c:v>
                </c:pt>
                <c:pt idx="21">
                  <c:v>412.9</c:v>
                </c:pt>
                <c:pt idx="22">
                  <c:v>412.9</c:v>
                </c:pt>
                <c:pt idx="23">
                  <c:v>412.9</c:v>
                </c:pt>
                <c:pt idx="24">
                  <c:v>412.9</c:v>
                </c:pt>
                <c:pt idx="25">
                  <c:v>412.9</c:v>
                </c:pt>
                <c:pt idx="26">
                  <c:v>412.9</c:v>
                </c:pt>
                <c:pt idx="27">
                  <c:v>412.9</c:v>
                </c:pt>
                <c:pt idx="28">
                  <c:v>412.9</c:v>
                </c:pt>
                <c:pt idx="29">
                  <c:v>412.9</c:v>
                </c:pt>
                <c:pt idx="30">
                  <c:v>412.9</c:v>
                </c:pt>
                <c:pt idx="31">
                  <c:v>412.9</c:v>
                </c:pt>
                <c:pt idx="32">
                  <c:v>412.9</c:v>
                </c:pt>
                <c:pt idx="33">
                  <c:v>412.9</c:v>
                </c:pt>
                <c:pt idx="34">
                  <c:v>412.9</c:v>
                </c:pt>
                <c:pt idx="35">
                  <c:v>412.9</c:v>
                </c:pt>
                <c:pt idx="36">
                  <c:v>412.9</c:v>
                </c:pt>
                <c:pt idx="37">
                  <c:v>412.9</c:v>
                </c:pt>
                <c:pt idx="38">
                  <c:v>412.9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Tabelle1!$D$2</c:f>
              <c:strCache>
                <c:ptCount val="1"/>
                <c:pt idx="0">
                  <c:v>Strasse OK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Tabelle1!$A$3:$A$41</c:f>
              <c:numCache>
                <c:formatCode>#\ ##0.0;[Red]\-#\ ##0.0</c:formatCode>
                <c:ptCount val="3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</c:numCache>
            </c:numRef>
          </c:cat>
          <c:val>
            <c:numRef>
              <c:f>Tabelle1!$D$3:$D$41</c:f>
              <c:numCache>
                <c:formatCode>#,##0.00_);[Red]\(#,##0.00\)</c:formatCode>
                <c:ptCount val="39"/>
                <c:pt idx="0">
                  <c:v>408.9</c:v>
                </c:pt>
                <c:pt idx="1">
                  <c:v>408.9</c:v>
                </c:pt>
                <c:pt idx="2">
                  <c:v>408.9</c:v>
                </c:pt>
                <c:pt idx="3">
                  <c:v>408.9</c:v>
                </c:pt>
                <c:pt idx="4">
                  <c:v>408.9</c:v>
                </c:pt>
                <c:pt idx="5">
                  <c:v>408.9</c:v>
                </c:pt>
                <c:pt idx="6">
                  <c:v>408.9</c:v>
                </c:pt>
                <c:pt idx="7">
                  <c:v>408.9</c:v>
                </c:pt>
                <c:pt idx="8">
                  <c:v>408.9</c:v>
                </c:pt>
                <c:pt idx="9">
                  <c:v>408.9</c:v>
                </c:pt>
                <c:pt idx="10">
                  <c:v>408.9</c:v>
                </c:pt>
                <c:pt idx="11">
                  <c:v>408.9</c:v>
                </c:pt>
                <c:pt idx="12">
                  <c:v>408.9</c:v>
                </c:pt>
                <c:pt idx="13">
                  <c:v>408.9</c:v>
                </c:pt>
                <c:pt idx="14">
                  <c:v>408.9</c:v>
                </c:pt>
                <c:pt idx="15">
                  <c:v>408.9</c:v>
                </c:pt>
                <c:pt idx="16">
                  <c:v>408.9</c:v>
                </c:pt>
                <c:pt idx="17">
                  <c:v>408.9</c:v>
                </c:pt>
                <c:pt idx="18">
                  <c:v>408.9</c:v>
                </c:pt>
                <c:pt idx="19">
                  <c:v>408.9</c:v>
                </c:pt>
                <c:pt idx="20">
                  <c:v>408.9</c:v>
                </c:pt>
                <c:pt idx="21">
                  <c:v>408.9</c:v>
                </c:pt>
                <c:pt idx="22">
                  <c:v>408.9</c:v>
                </c:pt>
                <c:pt idx="23">
                  <c:v>408.9</c:v>
                </c:pt>
                <c:pt idx="24">
                  <c:v>408.9</c:v>
                </c:pt>
                <c:pt idx="25">
                  <c:v>408.9</c:v>
                </c:pt>
                <c:pt idx="26">
                  <c:v>408.9</c:v>
                </c:pt>
                <c:pt idx="27">
                  <c:v>408.9</c:v>
                </c:pt>
                <c:pt idx="28">
                  <c:v>408.9</c:v>
                </c:pt>
                <c:pt idx="29">
                  <c:v>408.9</c:v>
                </c:pt>
                <c:pt idx="30">
                  <c:v>408.9</c:v>
                </c:pt>
                <c:pt idx="31">
                  <c:v>408.9</c:v>
                </c:pt>
                <c:pt idx="32">
                  <c:v>408.9</c:v>
                </c:pt>
                <c:pt idx="33">
                  <c:v>408.9</c:v>
                </c:pt>
                <c:pt idx="34">
                  <c:v>408.9</c:v>
                </c:pt>
                <c:pt idx="35">
                  <c:v>408.9</c:v>
                </c:pt>
                <c:pt idx="36">
                  <c:v>408.9</c:v>
                </c:pt>
                <c:pt idx="37">
                  <c:v>408.9</c:v>
                </c:pt>
                <c:pt idx="38">
                  <c:v>408.9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0356016"/>
        <c:axId val="310356408"/>
      </c:lineChart>
      <c:catAx>
        <c:axId val="310356016"/>
        <c:scaling>
          <c:orientation val="minMax"/>
        </c:scaling>
        <c:delete val="0"/>
        <c:axPos val="b"/>
        <c:numFmt formatCode="#\ ##0.0;[Red]\-#\ 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0356408"/>
        <c:crosses val="autoZero"/>
        <c:auto val="1"/>
        <c:lblAlgn val="ctr"/>
        <c:lblOffset val="100"/>
        <c:noMultiLvlLbl val="0"/>
      </c:catAx>
      <c:valAx>
        <c:axId val="31035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035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868576859311603"/>
          <c:y val="0.64818342476189794"/>
          <c:w val="0.58731441579614674"/>
          <c:h val="0.35180061181047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11.  </a:t>
            </a:r>
            <a:r>
              <a:rPr lang="en-US" sz="1800" b="0" i="0" baseline="0" dirty="0" err="1" smtClean="0">
                <a:effectLst/>
              </a:rPr>
              <a:t>Prozt</a:t>
            </a:r>
            <a:r>
              <a:rPr lang="en-US" sz="1800" b="0" i="0" baseline="0" dirty="0" smtClean="0">
                <a:effectLst/>
              </a:rPr>
              <a:t>. </a:t>
            </a:r>
            <a:r>
              <a:rPr lang="en-US" sz="1800" b="0" i="0" baseline="0" dirty="0" err="1" smtClean="0">
                <a:effectLst/>
              </a:rPr>
              <a:t>Zus.zug</a:t>
            </a:r>
            <a:r>
              <a:rPr lang="en-US" sz="1800" b="0" i="0" baseline="0" dirty="0" smtClean="0">
                <a:effectLst/>
              </a:rPr>
              <a:t> (</a:t>
            </a:r>
            <a:r>
              <a:rPr lang="en-US" sz="1800" b="0" i="0" baseline="0" dirty="0" err="1" smtClean="0">
                <a:effectLst/>
              </a:rPr>
              <a:t>Gewichtungssätze</a:t>
            </a:r>
            <a:r>
              <a:rPr lang="en-US" sz="1800" b="0" i="0" baseline="0" dirty="0" smtClean="0">
                <a:effectLst/>
              </a:rPr>
              <a:t>) der </a:t>
            </a:r>
            <a:r>
              <a:rPr lang="en-US" sz="1800" b="0" i="0" baseline="0" dirty="0" err="1" smtClean="0">
                <a:effectLst/>
              </a:rPr>
              <a:t>Gesamt</a:t>
            </a:r>
            <a:r>
              <a:rPr lang="en-US" sz="1800" b="0" i="0" baseline="0" dirty="0" smtClean="0">
                <a:effectLst/>
              </a:rPr>
              <a:t> </a:t>
            </a:r>
            <a:r>
              <a:rPr lang="en-US" sz="1800" b="0" i="0" baseline="0" dirty="0" err="1" smtClean="0">
                <a:effectLst/>
              </a:rPr>
              <a:t>Vertreter</a:t>
            </a:r>
            <a:r>
              <a:rPr lang="en-US" sz="1800" b="0" i="0" baseline="0" dirty="0" smtClean="0">
                <a:effectLst/>
              </a:rPr>
              <a:t>/</a:t>
            </a:r>
            <a:r>
              <a:rPr lang="en-US" sz="1800" b="0" i="0" baseline="0" dirty="0" err="1" smtClean="0">
                <a:effectLst/>
              </a:rPr>
              <a:t>Teilziel</a:t>
            </a:r>
            <a:r>
              <a:rPr lang="en-US" sz="1800" b="0" i="0" baseline="0" dirty="0" smtClean="0">
                <a:effectLst/>
              </a:rPr>
              <a:t> (S.78)</a:t>
            </a:r>
            <a:endParaRPr lang="de-DE" sz="1800" dirty="0" smtClean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endParaRPr lang="en-US" sz="2400" dirty="0"/>
          </a:p>
        </c:rich>
      </c:tx>
      <c:layout>
        <c:manualLayout>
          <c:xMode val="edge"/>
          <c:yMode val="edge"/>
          <c:x val="0.18950483091787443"/>
          <c:y val="5.711389269799523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4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4463647342995169"/>
          <c:y val="7.7887228266312919E-2"/>
          <c:w val="0.53416666666666668"/>
          <c:h val="0.85542573166758629"/>
        </c:manualLayout>
      </c:layout>
      <c:barChart>
        <c:barDir val="bar"/>
        <c:grouping val="clustered"/>
        <c:varyColors val="0"/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Tabelle1!$AC$4:$AC$23</c:f>
              <c:strCache>
                <c:ptCount val="20"/>
                <c:pt idx="0">
                  <c:v>Reisezeiten Verringern</c:v>
                </c:pt>
                <c:pt idx="1">
                  <c:v>Betriebskosten MIV senken</c:v>
                </c:pt>
                <c:pt idx="2">
                  <c:v>Zuverlässigkeit des Verkehrs verbessern</c:v>
                </c:pt>
                <c:pt idx="3">
                  <c:v>Atraktivität des Fuss u. Veloverkehrssystem verbessern</c:v>
                </c:pt>
                <c:pt idx="4">
                  <c:v>Anzahl der Unfälle senken</c:v>
                </c:pt>
                <c:pt idx="5">
                  <c:v>Investionskosten optimieren/minimieren</c:v>
                </c:pt>
                <c:pt idx="6">
                  <c:v>Betriebs -u. Unkosten optimieren /minimieren</c:v>
                </c:pt>
                <c:pt idx="7">
                  <c:v>Realisierungszeit und Risiken gering halten</c:v>
                </c:pt>
                <c:pt idx="8">
                  <c:v>Luftbelastung reduzieren (Emissionen)</c:v>
                </c:pt>
                <c:pt idx="9">
                  <c:v>Treibhausgasemissionen reduzieren</c:v>
                </c:pt>
                <c:pt idx="10">
                  <c:v>Beeintächtigung von Lebensräumen und Schutzgebieten red.</c:v>
                </c:pt>
                <c:pt idx="11">
                  <c:v>beeinträchtigung des Landschafts -u. Ortsbildes min.</c:v>
                </c:pt>
                <c:pt idx="12">
                  <c:v>Flächenbeanspruchung minim.</c:v>
                </c:pt>
                <c:pt idx="13">
                  <c:v>Beeinträchtigung Grundwasser</c:v>
                </c:pt>
                <c:pt idx="14">
                  <c:v>Lärmbelastete Flächen in Schutzgebieten minimieren</c:v>
                </c:pt>
                <c:pt idx="15">
                  <c:v>Verkehrslärmbelastung reduzieren</c:v>
                </c:pt>
                <c:pt idx="16">
                  <c:v>Trennwirkung durch Strassen minim. </c:v>
                </c:pt>
                <c:pt idx="17">
                  <c:v>Städtebauliche Aufwertung</c:v>
                </c:pt>
                <c:pt idx="18">
                  <c:v>Erschliessung undErreichbarkeit Betriebstndorte verbessern</c:v>
                </c:pt>
                <c:pt idx="19">
                  <c:v>Atraktivität Standortgunst verbessern</c:v>
                </c:pt>
              </c:strCache>
            </c:strRef>
          </c:cat>
          <c:val>
            <c:numRef>
              <c:f>Tabelle1!$AH$4:$AH$23</c:f>
              <c:numCache>
                <c:formatCode>0</c:formatCode>
                <c:ptCount val="20"/>
                <c:pt idx="0">
                  <c:v>123</c:v>
                </c:pt>
                <c:pt idx="1">
                  <c:v>79</c:v>
                </c:pt>
                <c:pt idx="2">
                  <c:v>143</c:v>
                </c:pt>
                <c:pt idx="3">
                  <c:v>158</c:v>
                </c:pt>
                <c:pt idx="4">
                  <c:v>175</c:v>
                </c:pt>
                <c:pt idx="5">
                  <c:v>80</c:v>
                </c:pt>
                <c:pt idx="6">
                  <c:v>86</c:v>
                </c:pt>
                <c:pt idx="7">
                  <c:v>242</c:v>
                </c:pt>
                <c:pt idx="8">
                  <c:v>63</c:v>
                </c:pt>
                <c:pt idx="9">
                  <c:v>53</c:v>
                </c:pt>
                <c:pt idx="10">
                  <c:v>116</c:v>
                </c:pt>
                <c:pt idx="11">
                  <c:v>124</c:v>
                </c:pt>
                <c:pt idx="12">
                  <c:v>108</c:v>
                </c:pt>
                <c:pt idx="13">
                  <c:v>162</c:v>
                </c:pt>
                <c:pt idx="14">
                  <c:v>81</c:v>
                </c:pt>
                <c:pt idx="15">
                  <c:v>157</c:v>
                </c:pt>
                <c:pt idx="16">
                  <c:v>131</c:v>
                </c:pt>
                <c:pt idx="17">
                  <c:v>144</c:v>
                </c:pt>
                <c:pt idx="18">
                  <c:v>114</c:v>
                </c:pt>
                <c:pt idx="19">
                  <c:v>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7914880"/>
        <c:axId val="3879156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Tabelle1!$AC$4:$AC$23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Tabelle1!$AD$4:$AD$23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Tabelle1!$AC$4:$AC$23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Tabelle1!$AE$4:$AE$23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Tabelle1!$AC$4:$AC$23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Tabelle1!$AF$4:$AF$23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Tabelle1!$AC$4:$AC$23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Tabelle1!$AG$4:$AG$23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</c:ext>
        </c:extLst>
      </c:barChart>
      <c:catAx>
        <c:axId val="38791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7915664"/>
        <c:crosses val="autoZero"/>
        <c:auto val="1"/>
        <c:lblAlgn val="ctr"/>
        <c:lblOffset val="100"/>
        <c:noMultiLvlLbl val="0"/>
      </c:catAx>
      <c:valAx>
        <c:axId val="387915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791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12.  </a:t>
            </a:r>
            <a:r>
              <a:rPr lang="en-US" sz="2400" dirty="0" err="1" smtClean="0"/>
              <a:t>Prozt</a:t>
            </a:r>
            <a:r>
              <a:rPr lang="en-US" sz="2400" dirty="0" smtClean="0"/>
              <a:t>. </a:t>
            </a:r>
            <a:r>
              <a:rPr lang="en-US" sz="2400" dirty="0" err="1" smtClean="0"/>
              <a:t>Zus.zug</a:t>
            </a:r>
            <a:r>
              <a:rPr lang="en-US" sz="2400" dirty="0" smtClean="0"/>
              <a:t> (</a:t>
            </a:r>
            <a:r>
              <a:rPr lang="en-US" sz="2400" dirty="0" err="1" smtClean="0"/>
              <a:t>Gewichtungssätze</a:t>
            </a:r>
            <a:r>
              <a:rPr lang="en-US" sz="2400" dirty="0" smtClean="0"/>
              <a:t>) </a:t>
            </a:r>
            <a:r>
              <a:rPr lang="en-US" sz="2400" dirty="0"/>
              <a:t>der </a:t>
            </a:r>
            <a:r>
              <a:rPr lang="en-US" sz="2400" dirty="0" err="1" smtClean="0"/>
              <a:t>Vertr</a:t>
            </a:r>
            <a:r>
              <a:rPr lang="en-US" sz="2400" dirty="0" smtClean="0"/>
              <a:t>. Diepoldsau/</a:t>
            </a:r>
            <a:r>
              <a:rPr lang="en-US" sz="2400" dirty="0" err="1" smtClean="0"/>
              <a:t>Teilziel</a:t>
            </a:r>
            <a:r>
              <a:rPr lang="en-US" sz="2400" dirty="0" smtClean="0"/>
              <a:t>(S.78)</a:t>
            </a:r>
            <a:endParaRPr lang="en-US" sz="2400" dirty="0"/>
          </a:p>
        </c:rich>
      </c:tx>
      <c:layout>
        <c:manualLayout>
          <c:xMode val="edge"/>
          <c:yMode val="edge"/>
          <c:x val="6.8087645233286948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6578291622198233"/>
          <c:y val="8.6362759236561837E-2"/>
          <c:w val="0.58291527774957486"/>
          <c:h val="0.87328641641293425"/>
        </c:manualLayout>
      </c:layout>
      <c:barChart>
        <c:barDir val="bar"/>
        <c:grouping val="clustered"/>
        <c:varyColors val="0"/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Tabelle6!$K$3:$K$22</c:f>
              <c:strCache>
                <c:ptCount val="20"/>
                <c:pt idx="0">
                  <c:v>Reisezeiten Verringern</c:v>
                </c:pt>
                <c:pt idx="1">
                  <c:v>Betriebskosten MIV senken</c:v>
                </c:pt>
                <c:pt idx="2">
                  <c:v>Zuverlässigkeit des Verkehrs verbessern</c:v>
                </c:pt>
                <c:pt idx="3">
                  <c:v>Atraktivität des Fuss u. Veloverkehrssystem verbessern</c:v>
                </c:pt>
                <c:pt idx="4">
                  <c:v>Anzahl der Unfälle senken</c:v>
                </c:pt>
                <c:pt idx="5">
                  <c:v>Investionskosten optimieren/minimieren</c:v>
                </c:pt>
                <c:pt idx="6">
                  <c:v>Betriebs -u. Unkosten optimieren /minimieren</c:v>
                </c:pt>
                <c:pt idx="7">
                  <c:v>Realisierungszeit und Risiken gering halten</c:v>
                </c:pt>
                <c:pt idx="8">
                  <c:v>Luftbelastung reduzieren (Emissionen)</c:v>
                </c:pt>
                <c:pt idx="9">
                  <c:v>Treibhausgasemissionen reduzieren</c:v>
                </c:pt>
                <c:pt idx="10">
                  <c:v>Beeintächtigung von Lebensräumen und Schutzgebieten red.</c:v>
                </c:pt>
                <c:pt idx="11">
                  <c:v>beeinträchtigung des Landschafts -u. Ortsbildes min.</c:v>
                </c:pt>
                <c:pt idx="12">
                  <c:v>Flächenbeanspruchung minim.</c:v>
                </c:pt>
                <c:pt idx="13">
                  <c:v>Beeinträchtigung Grundwasser</c:v>
                </c:pt>
                <c:pt idx="14">
                  <c:v>Lärmbelastete Flächen in Schutzgebieten minimieren</c:v>
                </c:pt>
                <c:pt idx="15">
                  <c:v>Verkehrslärmbelastung reduzieren</c:v>
                </c:pt>
                <c:pt idx="16">
                  <c:v>Trennwirkung durch Strassen minim. </c:v>
                </c:pt>
                <c:pt idx="17">
                  <c:v>Städtebauliche Aufwertung</c:v>
                </c:pt>
                <c:pt idx="18">
                  <c:v>Erschliessung undErreichbarkeit Betriebstndorte verbessern</c:v>
                </c:pt>
                <c:pt idx="19">
                  <c:v>Atraktivität Standortgunst verbessern</c:v>
                </c:pt>
              </c:strCache>
            </c:strRef>
          </c:cat>
          <c:val>
            <c:numRef>
              <c:f>Tabelle6!$P$3:$P$22</c:f>
              <c:numCache>
                <c:formatCode>General</c:formatCode>
                <c:ptCount val="20"/>
                <c:pt idx="0">
                  <c:v>33</c:v>
                </c:pt>
                <c:pt idx="1">
                  <c:v>23</c:v>
                </c:pt>
                <c:pt idx="2">
                  <c:v>41</c:v>
                </c:pt>
                <c:pt idx="3">
                  <c:v>37</c:v>
                </c:pt>
                <c:pt idx="4">
                  <c:v>34</c:v>
                </c:pt>
                <c:pt idx="5">
                  <c:v>14</c:v>
                </c:pt>
                <c:pt idx="6">
                  <c:v>20</c:v>
                </c:pt>
                <c:pt idx="7">
                  <c:v>56</c:v>
                </c:pt>
                <c:pt idx="8">
                  <c:v>15</c:v>
                </c:pt>
                <c:pt idx="9">
                  <c:v>12</c:v>
                </c:pt>
                <c:pt idx="10">
                  <c:v>33</c:v>
                </c:pt>
                <c:pt idx="11">
                  <c:v>27</c:v>
                </c:pt>
                <c:pt idx="12">
                  <c:v>26</c:v>
                </c:pt>
                <c:pt idx="13">
                  <c:v>24</c:v>
                </c:pt>
                <c:pt idx="14">
                  <c:v>15</c:v>
                </c:pt>
                <c:pt idx="15">
                  <c:v>54</c:v>
                </c:pt>
                <c:pt idx="16">
                  <c:v>52</c:v>
                </c:pt>
                <c:pt idx="17">
                  <c:v>37</c:v>
                </c:pt>
                <c:pt idx="18">
                  <c:v>26</c:v>
                </c:pt>
                <c:pt idx="19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7915272"/>
        <c:axId val="3879160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Tabelle6!$K$3:$K$22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Tabelle6!$L$3:$L$22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Tabelle6!$K$3:$K$22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Tabelle6!$M$3:$M$22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Tabelle6!$K$3:$K$22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Tabelle6!$N$3:$N$22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Tabelle6!$K$3:$K$22</c15:sqref>
                        </c15:formulaRef>
                      </c:ext>
                    </c:extLst>
                    <c:strCache>
                      <c:ptCount val="20"/>
                      <c:pt idx="0">
                        <c:v>Reisezeiten Verringern</c:v>
                      </c:pt>
                      <c:pt idx="1">
                        <c:v>Betriebskosten MIV senken</c:v>
                      </c:pt>
                      <c:pt idx="2">
                        <c:v>Zuverlässigkeit des Verkehrs verbessern</c:v>
                      </c:pt>
                      <c:pt idx="3">
                        <c:v>Atraktivität des Fuss u. Veloverkehrssystem verbessern</c:v>
                      </c:pt>
                      <c:pt idx="4">
                        <c:v>Anzahl der Unfälle senken</c:v>
                      </c:pt>
                      <c:pt idx="5">
                        <c:v>Investionskosten optimieren/minimieren</c:v>
                      </c:pt>
                      <c:pt idx="6">
                        <c:v>Betriebs -u. Unkosten optimieren /minimieren</c:v>
                      </c:pt>
                      <c:pt idx="7">
                        <c:v>Realisierungszeit und Risiken gering halten</c:v>
                      </c:pt>
                      <c:pt idx="8">
                        <c:v>Luftbelastung reduzieren (Emissionen)</c:v>
                      </c:pt>
                      <c:pt idx="9">
                        <c:v>Treibhausgasemissionen reduzieren</c:v>
                      </c:pt>
                      <c:pt idx="10">
                        <c:v>Beeintächtigung von Lebensräumen und Schutzgebieten red.</c:v>
                      </c:pt>
                      <c:pt idx="11">
                        <c:v>beeinträchtigung des Landschafts -u. Ortsbildes min.</c:v>
                      </c:pt>
                      <c:pt idx="12">
                        <c:v>Flächenbeanspruchung minim.</c:v>
                      </c:pt>
                      <c:pt idx="13">
                        <c:v>Beeinträchtigung Grundwasser</c:v>
                      </c:pt>
                      <c:pt idx="14">
                        <c:v>Lärmbelastete Flächen in Schutzgebieten minimieren</c:v>
                      </c:pt>
                      <c:pt idx="15">
                        <c:v>Verkehrslärmbelastung reduzieren</c:v>
                      </c:pt>
                      <c:pt idx="16">
                        <c:v>Trennwirkung durch Strassen minim. </c:v>
                      </c:pt>
                      <c:pt idx="17">
                        <c:v>Städtebauliche Aufwertung</c:v>
                      </c:pt>
                      <c:pt idx="18">
                        <c:v>Erschliessung undErreichbarkeit Betriebstndorte verbessern</c:v>
                      </c:pt>
                      <c:pt idx="19">
                        <c:v>Atraktivität Standortgunst verbessern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Tabelle6!$O$3:$O$22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</c15:ser>
            </c15:filteredBarSeries>
          </c:ext>
        </c:extLst>
      </c:barChart>
      <c:catAx>
        <c:axId val="387915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7916056"/>
        <c:crosses val="autoZero"/>
        <c:auto val="1"/>
        <c:lblAlgn val="ctr"/>
        <c:lblOffset val="100"/>
        <c:noMultiLvlLbl val="0"/>
      </c:catAx>
      <c:valAx>
        <c:axId val="387916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7915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0.87916</cdr:x>
      <cdr:y>0.45545</cdr:y>
    </cdr:from>
    <cdr:to>
      <cdr:x>0.88351</cdr:x>
      <cdr:y>0.46733</cdr:y>
    </cdr:to>
    <cdr:sp macro="" textlink="">
      <cdr:nvSpPr>
        <cdr:cNvPr id="2" name="Pfeil nach unten 1"/>
        <cdr:cNvSpPr/>
      </cdr:nvSpPr>
      <cdr:spPr>
        <a:xfrm xmlns:a="http://schemas.openxmlformats.org/drawingml/2006/main">
          <a:off x="9244914" y="2842054"/>
          <a:ext cx="45719" cy="74141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F93E8B16-841D-4AA5-BFC6-7A77A474786A}" type="datetimeFigureOut">
              <a:rPr lang="de-DE" smtClean="0"/>
              <a:t>11.11.2019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C9EAF9D5-2149-476E-83B6-8F842C4639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84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AF9D5-2149-476E-83B6-8F842C46396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29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AF9D5-2149-476E-83B6-8F842C46396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90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AF9D5-2149-476E-83B6-8F842C46396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09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4B776-BF13-4495-8A11-0C7BA6FA030F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84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B94F8-57A3-42AF-BD56-9EA325ADF505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30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9BD2-7C98-4C99-9D8C-BAC7C70FB93E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6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3E57-6546-4658-84A6-7E26DAD04425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45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2C767-EC26-4AEF-8047-FAAD1EB8BA53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0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6885-ECEF-490B-87DC-F7CF09C019DF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26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F155-9EEE-4557-9920-E2745D6F4D9E}" type="datetime1">
              <a:rPr lang="de-DE" smtClean="0"/>
              <a:t>11.11.2019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5532-E1F3-4977-B06D-9E805F039C8F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02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DE17-3707-4279-9075-A0B776EC7ABA}" type="datetime1">
              <a:rPr lang="de-DE" smtClean="0"/>
              <a:t>11.11.2019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84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ED36-0A79-4A13-B809-353A8E82BF81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5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32DDB-26C0-47BE-A01F-00FEA6B8D045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37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1404E-BA21-474D-88C6-5DAA16CC856B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15E94-169A-495F-B207-30AABD1F79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6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e.wikipedia.org/w/index.php?title=Datei:RQ10,5.svg&amp;filetimestamp=20091117155404&amp;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#_msoanchor_1"/><Relationship Id="rId5" Type="http://schemas.openxmlformats.org/officeDocument/2006/relationships/hyperlink" Target="file:///C:\Users\Jakob\Desktop\S&#252;dRing\_anchor_1','_com_1" TargetMode="External"/><Relationship Id="rId4" Type="http://schemas.openxmlformats.org/officeDocument/2006/relationships/hyperlink" Target="#_msocom_1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/index.php?title=Datei:RQ10,5.svg&amp;filetimestamp=20091117155404&amp;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6822989" cy="3141841"/>
          </a:xfrm>
        </p:spPr>
        <p:txBody>
          <a:bodyPr>
            <a:normAutofit/>
          </a:bodyPr>
          <a:lstStyle/>
          <a:p>
            <a:pPr algn="l"/>
            <a:r>
              <a:rPr lang="de-CH" sz="4800" b="1" dirty="0" smtClean="0">
                <a:latin typeface="+mn-lt"/>
              </a:rPr>
              <a:t>Vision :Diepoldsau ohne Durchgangsverkehr </a:t>
            </a:r>
            <a:r>
              <a:rPr lang="de-CH" dirty="0" smtClean="0">
                <a:latin typeface="+mn-lt"/>
              </a:rPr>
              <a:t/>
            </a:r>
            <a:br>
              <a:rPr lang="de-CH" dirty="0" smtClean="0">
                <a:latin typeface="+mn-lt"/>
              </a:rPr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sz="3600" b="1" dirty="0" smtClean="0"/>
              <a:t>Schritt 2:   </a:t>
            </a:r>
            <a:r>
              <a:rPr lang="de-CH" sz="3600" b="1" dirty="0" err="1" smtClean="0"/>
              <a:t>SüdRing</a:t>
            </a:r>
            <a:r>
              <a:rPr lang="de-CH" sz="3600" b="1" dirty="0" smtClean="0"/>
              <a:t> bewerten</a:t>
            </a:r>
            <a:endParaRPr lang="de-DE" sz="36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410385"/>
            <a:ext cx="6722076" cy="2677420"/>
          </a:xfrm>
        </p:spPr>
        <p:txBody>
          <a:bodyPr>
            <a:normAutofit/>
          </a:bodyPr>
          <a:lstStyle/>
          <a:p>
            <a:pPr algn="l"/>
            <a:r>
              <a:rPr lang="de-CH" b="1" dirty="0" smtClean="0"/>
              <a:t>Ausgangslage</a:t>
            </a:r>
          </a:p>
          <a:p>
            <a:endParaRPr lang="de-CH" b="1" dirty="0" smtClean="0"/>
          </a:p>
          <a:p>
            <a:pPr algn="l"/>
            <a:r>
              <a:rPr lang="de-DE" b="1" dirty="0" smtClean="0"/>
              <a:t>      </a:t>
            </a:r>
            <a:r>
              <a:rPr lang="de-DE" sz="4100" b="1" dirty="0" smtClean="0"/>
              <a:t>Netzstrategie Raum DHAMK </a:t>
            </a:r>
            <a:endParaRPr lang="de-CH" sz="41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dirty="0" smtClean="0"/>
              <a:t>Ausgabe 28. Mai 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41688" y="6170265"/>
            <a:ext cx="4108623" cy="576048"/>
          </a:xfrm>
        </p:spPr>
        <p:txBody>
          <a:bodyPr/>
          <a:lstStyle/>
          <a:p>
            <a:pPr algn="l"/>
            <a:r>
              <a:rPr lang="de-CH" dirty="0" smtClean="0"/>
              <a:t>Initiant / Verfasser:  Sieber -Stillhard Jakob </a:t>
            </a:r>
            <a:r>
              <a:rPr lang="de-CH" dirty="0" err="1" smtClean="0"/>
              <a:t>Nollenstrasse</a:t>
            </a:r>
            <a:r>
              <a:rPr lang="de-CH" dirty="0" smtClean="0"/>
              <a:t>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6" y="6170264"/>
            <a:ext cx="209011" cy="2079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37750" y="5408518"/>
            <a:ext cx="48487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Kopie an :</a:t>
            </a:r>
          </a:p>
          <a:p>
            <a:r>
              <a:rPr lang="de-CH" sz="900" dirty="0" smtClean="0"/>
              <a:t>Gemeinderat Diepoldsau 6.  Nov. 2018</a:t>
            </a:r>
          </a:p>
          <a:p>
            <a:r>
              <a:rPr lang="de-CH" sz="900" dirty="0" smtClean="0"/>
              <a:t>Kompletter Ausdruck incl. Anhang u. Gegenüberstellung  zu:</a:t>
            </a:r>
          </a:p>
          <a:p>
            <a:r>
              <a:rPr lang="de-CH" sz="900" dirty="0" smtClean="0"/>
              <a:t>Netzstrategie Raum DHAMK, Mobilitätsstrategie St.Galler Rheintal, </a:t>
            </a:r>
            <a:r>
              <a:rPr lang="de-CH" sz="900" dirty="0" err="1" smtClean="0"/>
              <a:t>Agglo</a:t>
            </a:r>
            <a:r>
              <a:rPr lang="de-CH" sz="900" dirty="0" smtClean="0"/>
              <a:t> </a:t>
            </a:r>
            <a:r>
              <a:rPr lang="de-CH" sz="900" dirty="0" err="1" smtClean="0"/>
              <a:t>Program</a:t>
            </a:r>
            <a:r>
              <a:rPr lang="de-CH" sz="900" dirty="0" smtClean="0"/>
              <a:t> AP4</a:t>
            </a:r>
          </a:p>
          <a:p>
            <a:r>
              <a:rPr lang="de-CH" sz="900" dirty="0" err="1" smtClean="0"/>
              <a:t>KartenmateriaL:</a:t>
            </a:r>
            <a:r>
              <a:rPr lang="de-CH" sz="900" dirty="0" err="1"/>
              <a:t>Quelle</a:t>
            </a:r>
            <a:r>
              <a:rPr lang="de-CH" sz="900" dirty="0"/>
              <a:t>: Bundesamt für Landestopografie </a:t>
            </a:r>
            <a:r>
              <a:rPr lang="de-CH" sz="900" dirty="0" err="1"/>
              <a:t>swisstopo</a:t>
            </a:r>
            <a:r>
              <a:rPr lang="de-CH" sz="900" dirty="0"/>
              <a:t>). </a:t>
            </a:r>
            <a:r>
              <a:rPr lang="de-CH" sz="900" dirty="0" smtClean="0"/>
              <a:t>Geoadmin.ch</a:t>
            </a:r>
            <a:endParaRPr lang="de-DE" sz="9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30-4F66-4E22-8BB7-54A4DC2DCE4F}" type="datetime1">
              <a:rPr lang="de-DE" smtClean="0"/>
              <a:t>11.11.2019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568889" y="6275726"/>
            <a:ext cx="2743200" cy="365125"/>
          </a:xfrm>
        </p:spPr>
        <p:txBody>
          <a:bodyPr/>
          <a:lstStyle/>
          <a:p>
            <a:r>
              <a:rPr lang="de-DE" dirty="0" err="1" smtClean="0"/>
              <a:t>Aenderung</a:t>
            </a:r>
            <a:r>
              <a:rPr lang="de-DE" dirty="0" smtClean="0"/>
              <a:t> a:11.11.19 </a:t>
            </a:r>
            <a:r>
              <a:rPr lang="de-DE" smtClean="0"/>
              <a:t>/ Grundsätze</a:t>
            </a:r>
            <a:endParaRPr lang="de-DE" dirty="0"/>
          </a:p>
        </p:txBody>
      </p:sp>
      <p:pic>
        <p:nvPicPr>
          <p:cNvPr id="10" name="Grafik 9"/>
          <p:cNvPicPr/>
          <p:nvPr/>
        </p:nvPicPr>
        <p:blipFill rotWithShape="1">
          <a:blip r:embed="rId4"/>
          <a:srcRect l="21825" t="20870" r="41138"/>
          <a:stretch/>
        </p:blipFill>
        <p:spPr bwMode="auto">
          <a:xfrm>
            <a:off x="6577012" y="0"/>
            <a:ext cx="5029200" cy="6005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Gerader Verbinder 12"/>
          <p:cNvCxnSpPr/>
          <p:nvPr/>
        </p:nvCxnSpPr>
        <p:spPr>
          <a:xfrm>
            <a:off x="9588843" y="5707856"/>
            <a:ext cx="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886825" y="35242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9353163" y="5545344"/>
            <a:ext cx="161925" cy="117089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B351-F050-45E4-8034-700E52941A55}" type="datetime1">
              <a:rPr lang="de-DE" smtClean="0"/>
              <a:t>11.11.2019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10</a:t>
            </a:fld>
            <a:endParaRPr lang="de-DE"/>
          </a:p>
        </p:txBody>
      </p:sp>
      <p:pic>
        <p:nvPicPr>
          <p:cNvPr id="6" name="Grafi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3" y="476424"/>
            <a:ext cx="8116749" cy="45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8682682" y="1932455"/>
            <a:ext cx="30891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/>
              <a:t>SüdRing</a:t>
            </a:r>
            <a:r>
              <a:rPr lang="de-CH" dirty="0"/>
              <a:t>  Var.1  übernimmt von Var. 3.3 Strassenführung ab Zoll Hohenems </a:t>
            </a:r>
          </a:p>
          <a:p>
            <a:r>
              <a:rPr lang="de-CH" dirty="0" err="1"/>
              <a:t>SüdRing</a:t>
            </a:r>
            <a:r>
              <a:rPr lang="de-CH" dirty="0"/>
              <a:t>  Var. 1übernimmt von Var.3.4 Nord  Anschluss an </a:t>
            </a:r>
            <a:r>
              <a:rPr lang="de-CH" dirty="0" err="1"/>
              <a:t>Verb.Strasse</a:t>
            </a:r>
            <a:r>
              <a:rPr lang="de-CH" dirty="0"/>
              <a:t> Diepoldsau – </a:t>
            </a:r>
            <a:r>
              <a:rPr lang="de-CH" dirty="0" err="1"/>
              <a:t>Kriessern</a:t>
            </a:r>
            <a:r>
              <a:rPr lang="de-CH" dirty="0"/>
              <a:t> , </a:t>
            </a:r>
            <a:r>
              <a:rPr lang="de-CH"/>
              <a:t>dazwischen </a:t>
            </a:r>
            <a:r>
              <a:rPr lang="de-CH" smtClean="0"/>
              <a:t>oberirdisch </a:t>
            </a:r>
            <a:r>
              <a:rPr lang="de-CH" dirty="0"/>
              <a:t>geführte Strassenlinie </a:t>
            </a:r>
            <a:endParaRPr lang="de-DE" dirty="0"/>
          </a:p>
        </p:txBody>
      </p:sp>
      <p:sp>
        <p:nvSpPr>
          <p:cNvPr id="19" name="Textfeld 6"/>
          <p:cNvSpPr txBox="1">
            <a:spLocks noChangeArrowheads="1"/>
          </p:cNvSpPr>
          <p:nvPr/>
        </p:nvSpPr>
        <p:spPr bwMode="auto">
          <a:xfrm>
            <a:off x="1670223" y="882465"/>
            <a:ext cx="7012459" cy="8763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7.1   Var. 1    Strassenführung :   </a:t>
            </a:r>
            <a:r>
              <a:rPr kumimoji="0" lang="de-CH" altLang="de-DE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SüdRing</a:t>
            </a:r>
            <a:r>
              <a:rPr kumimoji="0" lang="de-CH" altLang="de-DE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Diepoldsau   3.25 km incl. Brücke</a:t>
            </a:r>
            <a:endParaRPr kumimoji="0" lang="de-CH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53762" y="88738"/>
            <a:ext cx="6569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7.    Lösungsansatz </a:t>
            </a:r>
            <a:r>
              <a:rPr lang="de-CH" sz="2000" b="1" dirty="0"/>
              <a:t>: </a:t>
            </a:r>
            <a:r>
              <a:rPr lang="de-CH" sz="2000" b="1" dirty="0" err="1" smtClean="0"/>
              <a:t>SüdRing</a:t>
            </a:r>
            <a:r>
              <a:rPr lang="de-CH" sz="2000" b="1" dirty="0" smtClean="0"/>
              <a:t> </a:t>
            </a:r>
            <a:endParaRPr lang="de-DE" sz="2000" dirty="0"/>
          </a:p>
        </p:txBody>
      </p:sp>
      <p:sp>
        <p:nvSpPr>
          <p:cNvPr id="21" name="Textfeld 20"/>
          <p:cNvSpPr txBox="1"/>
          <p:nvPr/>
        </p:nvSpPr>
        <p:spPr>
          <a:xfrm>
            <a:off x="634314" y="5215085"/>
            <a:ext cx="80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Vorteil: Wald /Hecken werden umfahren  </a:t>
            </a:r>
            <a:r>
              <a:rPr lang="de-DE" b="1" dirty="0" smtClean="0"/>
              <a:t>, kürzeste </a:t>
            </a:r>
            <a:r>
              <a:rPr lang="de-DE" b="1" dirty="0"/>
              <a:t>Strecke 3.25 km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46670" y="5584417"/>
            <a:ext cx="770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 : </a:t>
            </a:r>
            <a:r>
              <a:rPr lang="de-DE" b="1" dirty="0" err="1" smtClean="0"/>
              <a:t>Grosse</a:t>
            </a:r>
            <a:r>
              <a:rPr lang="de-DE" b="1" dirty="0" smtClean="0"/>
              <a:t>  </a:t>
            </a:r>
            <a:r>
              <a:rPr lang="de-DE" b="1" dirty="0"/>
              <a:t>Trennwirkung durch </a:t>
            </a:r>
            <a:r>
              <a:rPr lang="de-DE" b="1" dirty="0" err="1" smtClean="0"/>
              <a:t>Strasse</a:t>
            </a:r>
            <a:r>
              <a:rPr lang="de-DE" b="1" dirty="0" smtClean="0"/>
              <a:t>, </a:t>
            </a:r>
            <a:r>
              <a:rPr lang="de-DE" b="1" dirty="0" err="1" smtClean="0"/>
              <a:t>Erdwale</a:t>
            </a:r>
            <a:r>
              <a:rPr lang="de-DE" b="1" dirty="0" smtClean="0"/>
              <a:t>  4m li/</a:t>
            </a:r>
            <a:r>
              <a:rPr lang="de-DE" b="1" dirty="0" err="1" smtClean="0"/>
              <a:t>re</a:t>
            </a:r>
            <a:r>
              <a:rPr lang="de-DE" b="1" dirty="0" smtClean="0"/>
              <a:t> aufgeschüttet ,  </a:t>
            </a:r>
            <a:r>
              <a:rPr lang="de-DE" b="1" dirty="0"/>
              <a:t>Flächenbedarf je nach Lärmschutz </a:t>
            </a:r>
            <a:r>
              <a:rPr lang="de-DE" b="1" dirty="0" smtClean="0"/>
              <a:t>grösser als Var.2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4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702"/>
          </a:xfrm>
        </p:spPr>
        <p:txBody>
          <a:bodyPr>
            <a:normAutofit/>
          </a:bodyPr>
          <a:lstStyle/>
          <a:p>
            <a:r>
              <a:rPr lang="de-CH" sz="3600" dirty="0" smtClean="0"/>
              <a:t>7.2 Strassenverlauf Längsschnitt Var.1    Wal: 4m Höhe 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D5CA-0E6F-40E5-830B-6A25FF52AE78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11</a:t>
            </a:fld>
            <a:endParaRPr lang="de-DE"/>
          </a:p>
        </p:txBody>
      </p:sp>
      <p:sp>
        <p:nvSpPr>
          <p:cNvPr id="8" name="Pfeil nach unten 7"/>
          <p:cNvSpPr/>
          <p:nvPr/>
        </p:nvSpPr>
        <p:spPr>
          <a:xfrm rot="5400000">
            <a:off x="7225855" y="1843756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/>
          <p:cNvSpPr/>
          <p:nvPr/>
        </p:nvSpPr>
        <p:spPr>
          <a:xfrm rot="5400000">
            <a:off x="7255342" y="3314448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7814749" y="1944405"/>
            <a:ext cx="259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OK Lärmschutzwal/Wand</a:t>
            </a:r>
            <a:endParaRPr lang="de-DE" dirty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827040" y="3363116"/>
            <a:ext cx="231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OK Werkstrasse </a:t>
            </a:r>
            <a:endParaRPr lang="de-DE" dirty="0"/>
          </a:p>
          <a:p>
            <a:endParaRPr lang="de-DE" dirty="0"/>
          </a:p>
        </p:txBody>
      </p:sp>
      <p:sp>
        <p:nvSpPr>
          <p:cNvPr id="14" name="Pfeil nach unten 13"/>
          <p:cNvSpPr/>
          <p:nvPr/>
        </p:nvSpPr>
        <p:spPr>
          <a:xfrm>
            <a:off x="1233166" y="1454517"/>
            <a:ext cx="238897" cy="5118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/>
          <p:cNvSpPr/>
          <p:nvPr/>
        </p:nvSpPr>
        <p:spPr>
          <a:xfrm>
            <a:off x="6888065" y="1537410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034538" y="1102235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Grüner Rheindamm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15637" y="1051086"/>
            <a:ext cx="208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Hohenemserstrasse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752850" y="2435182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Gewachsener Boden OK</a:t>
            </a:r>
            <a:endParaRPr lang="de-DE" dirty="0"/>
          </a:p>
        </p:txBody>
      </p:sp>
      <p:sp>
        <p:nvSpPr>
          <p:cNvPr id="20" name="Pfeil nach unten 19"/>
          <p:cNvSpPr/>
          <p:nvPr/>
        </p:nvSpPr>
        <p:spPr>
          <a:xfrm>
            <a:off x="4561959" y="2786572"/>
            <a:ext cx="125627" cy="421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392789"/>
              </p:ext>
            </p:extLst>
          </p:nvPr>
        </p:nvGraphicFramePr>
        <p:xfrm>
          <a:off x="761999" y="1522716"/>
          <a:ext cx="6370723" cy="411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19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480"/>
          </a:xfrm>
        </p:spPr>
        <p:txBody>
          <a:bodyPr>
            <a:normAutofit/>
          </a:bodyPr>
          <a:lstStyle/>
          <a:p>
            <a:r>
              <a:rPr lang="de-CH" sz="3200" dirty="0" smtClean="0"/>
              <a:t>7.3  Strassenquerschnitt Var.1 / Oberirdische Strassenführung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2636-8067-47D7-8026-3C60B011BD90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12</a:t>
            </a:fld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80349"/>
              </p:ext>
            </p:extLst>
          </p:nvPr>
        </p:nvGraphicFramePr>
        <p:xfrm>
          <a:off x="3124003" y="1193607"/>
          <a:ext cx="6662547" cy="4934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548"/>
                <a:gridCol w="658129"/>
                <a:gridCol w="666130"/>
                <a:gridCol w="571194"/>
                <a:gridCol w="736394"/>
                <a:gridCol w="29501"/>
                <a:gridCol w="314266"/>
                <a:gridCol w="1002624"/>
                <a:gridCol w="640881"/>
                <a:gridCol w="706750"/>
                <a:gridCol w="666130"/>
              </a:tblGrid>
              <a:tr h="239202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30473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34912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784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u="none" strike="noStrike" dirty="0" smtClean="0">
                          <a:effectLst/>
                        </a:rPr>
                        <a:t>4.00 m</a:t>
                      </a: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endParaRPr lang="de-CH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4.00 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91421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91421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91421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302897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2063" name="Grafik 1" descr="RQ10,5.svg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07" y="3604312"/>
            <a:ext cx="25527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rapezoid 8"/>
          <p:cNvSpPr/>
          <p:nvPr/>
        </p:nvSpPr>
        <p:spPr>
          <a:xfrm>
            <a:off x="4209278" y="3448652"/>
            <a:ext cx="914400" cy="939800"/>
          </a:xfrm>
          <a:prstGeom prst="trapezoid">
            <a:avLst>
              <a:gd name="adj" fmla="val 37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10" name="Trapezoid 9"/>
          <p:cNvSpPr/>
          <p:nvPr/>
        </p:nvSpPr>
        <p:spPr>
          <a:xfrm>
            <a:off x="7277615" y="3448652"/>
            <a:ext cx="914400" cy="939800"/>
          </a:xfrm>
          <a:prstGeom prst="trapezoid">
            <a:avLst>
              <a:gd name="adj" fmla="val 37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cxnSp>
        <p:nvCxnSpPr>
          <p:cNvPr id="11" name="Gerader Verbinder 10"/>
          <p:cNvCxnSpPr/>
          <p:nvPr/>
        </p:nvCxnSpPr>
        <p:spPr>
          <a:xfrm>
            <a:off x="3242620" y="4380514"/>
            <a:ext cx="9817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153400" y="4388452"/>
            <a:ext cx="7051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3726592" y="3456589"/>
            <a:ext cx="0" cy="923925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8752961" y="3468688"/>
            <a:ext cx="0" cy="923925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3242620" y="3451825"/>
            <a:ext cx="163830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4213437" y="5423974"/>
            <a:ext cx="3943350" cy="1905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7820282" y="3438614"/>
            <a:ext cx="103822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>
            <a:off x="4209278" y="4402866"/>
            <a:ext cx="9525" cy="1247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8176311" y="4461562"/>
            <a:ext cx="9525" cy="127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7572632" y="3121174"/>
            <a:ext cx="247650" cy="9525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7810757" y="3029296"/>
            <a:ext cx="9525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7572632" y="3075656"/>
            <a:ext cx="9525" cy="41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5785150" y="5037179"/>
            <a:ext cx="105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21.30 m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0" y="1677190"/>
            <a:ext cx="5400161" cy="55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7485749" y="2800865"/>
            <a:ext cx="40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1m</a:t>
            </a:r>
            <a:endParaRPr lang="de-DE" sz="1200" dirty="0"/>
          </a:p>
        </p:txBody>
      </p:sp>
      <p:sp>
        <p:nvSpPr>
          <p:cNvPr id="30" name="Textfeld 29"/>
          <p:cNvSpPr txBox="1"/>
          <p:nvPr/>
        </p:nvSpPr>
        <p:spPr>
          <a:xfrm>
            <a:off x="3362325" y="1899315"/>
            <a:ext cx="588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 smtClean="0"/>
          </a:p>
          <a:p>
            <a:endParaRPr lang="de-CH" dirty="0"/>
          </a:p>
          <a:p>
            <a:r>
              <a:rPr lang="de-CH" dirty="0" smtClean="0"/>
              <a:t>Flächenbedarf : 3250 m x 21,30 m = 692 25 m2  =   6,92  ha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7277615" y="4402866"/>
            <a:ext cx="2129996" cy="375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96772" y="4400270"/>
            <a:ext cx="2129996" cy="375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5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513"/>
          </a:xfrm>
        </p:spPr>
        <p:txBody>
          <a:bodyPr>
            <a:normAutofit/>
          </a:bodyPr>
          <a:lstStyle/>
          <a:p>
            <a:r>
              <a:rPr lang="de-CH" sz="2400" b="1" dirty="0"/>
              <a:t>Lösungsansatz : </a:t>
            </a:r>
            <a:r>
              <a:rPr lang="de-CH" sz="2400" b="1" dirty="0" err="1" smtClean="0"/>
              <a:t>SüdRing</a:t>
            </a:r>
            <a:endParaRPr lang="de-DE" sz="24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BBD9-60C2-4F66-87A4-C0BAC1A14B4C}" type="datetime1">
              <a:rPr lang="de-DE" smtClean="0"/>
              <a:t>11.11.2019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13</a:t>
            </a:fld>
            <a:endParaRPr lang="de-DE"/>
          </a:p>
        </p:txBody>
      </p:sp>
      <p:pic>
        <p:nvPicPr>
          <p:cNvPr id="2051" name="Grafi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4" y="152505"/>
            <a:ext cx="9055104" cy="50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1431625" y="365124"/>
            <a:ext cx="4932362" cy="8763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7.4   Var. 2    Strassenführung :</a:t>
            </a:r>
            <a:r>
              <a:rPr kumimoji="0" lang="de-CH" altLang="de-DE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SüdRing</a:t>
            </a:r>
            <a:r>
              <a:rPr kumimoji="0" lang="de-CH" altLang="de-DE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Diepoldsau   4.2 km incl. Brücke</a:t>
            </a:r>
            <a:endParaRPr kumimoji="0" lang="de-CH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4459" y="4551805"/>
            <a:ext cx="40107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  <a:hlinkMouseOver r:id="rId5"/>
              </a:rPr>
              <a:t>[</a:t>
            </a:r>
            <a:r>
              <a:rPr kumimoji="0" lang="de-DE" altLang="de-DE" sz="8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  <a:hlinkMouseOver r:id="rId5"/>
              </a:rPr>
              <a:t>JS1]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159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de-DE" altLang="de-DE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[JS1]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9267568" y="1404302"/>
            <a:ext cx="2757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/>
              <a:t>SüdRing</a:t>
            </a:r>
            <a:r>
              <a:rPr lang="de-CH" dirty="0"/>
              <a:t>  </a:t>
            </a:r>
            <a:r>
              <a:rPr lang="de-CH" dirty="0" smtClean="0"/>
              <a:t>Var.2  übernimmt </a:t>
            </a:r>
            <a:r>
              <a:rPr lang="de-CH" dirty="0"/>
              <a:t>von Var. 3.3 Strassenführung ab Zoll Hohenems </a:t>
            </a:r>
          </a:p>
          <a:p>
            <a:r>
              <a:rPr lang="de-CH" dirty="0" err="1"/>
              <a:t>SüdRing</a:t>
            </a:r>
            <a:r>
              <a:rPr lang="de-CH" dirty="0"/>
              <a:t> </a:t>
            </a:r>
            <a:r>
              <a:rPr lang="de-CH" dirty="0" smtClean="0"/>
              <a:t> Var. 2 übernimmt </a:t>
            </a:r>
            <a:r>
              <a:rPr lang="de-CH" dirty="0"/>
              <a:t>von Var.3.4 Nord  Anschluss an </a:t>
            </a:r>
            <a:r>
              <a:rPr lang="de-CH" dirty="0" err="1"/>
              <a:t>Verb.Strasse</a:t>
            </a:r>
            <a:r>
              <a:rPr lang="de-CH" dirty="0"/>
              <a:t> Diepoldsau – </a:t>
            </a:r>
            <a:r>
              <a:rPr lang="de-CH" dirty="0" err="1"/>
              <a:t>Kriessern</a:t>
            </a:r>
            <a:r>
              <a:rPr lang="de-CH" dirty="0"/>
              <a:t> , dazwischen </a:t>
            </a:r>
            <a:r>
              <a:rPr lang="de-CH" dirty="0" smtClean="0"/>
              <a:t>oberirdisch geführte Strassenlinie 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1548714" y="5807364"/>
            <a:ext cx="6239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Nachteil: </a:t>
            </a:r>
            <a:r>
              <a:rPr lang="de-DE" alt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Strasse</a:t>
            </a:r>
            <a:r>
              <a:rPr lang="de-DE" alt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1 km länger,  (Dank Lage , weniger Fl</a:t>
            </a:r>
            <a:r>
              <a:rPr lang="de-DE" alt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ächenbedarf)</a:t>
            </a:r>
            <a:endParaRPr lang="de-DE" altLang="de-DE" sz="900" dirty="0"/>
          </a:p>
        </p:txBody>
      </p:sp>
      <p:sp>
        <p:nvSpPr>
          <p:cNvPr id="20" name="Rechteck 19"/>
          <p:cNvSpPr/>
          <p:nvPr/>
        </p:nvSpPr>
        <p:spPr>
          <a:xfrm>
            <a:off x="1548714" y="5214034"/>
            <a:ext cx="74748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Vorteil: Minimale Trennwirkung durch </a:t>
            </a:r>
            <a:r>
              <a:rPr lang="de-DE" alt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Strasse</a:t>
            </a:r>
            <a:r>
              <a: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guter Untergrund , </a:t>
            </a:r>
            <a:r>
              <a:rPr lang="de-DE" alt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Äusserste</a:t>
            </a:r>
            <a:r>
              <a:rPr lang="de-DE" alt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Peripherie (Lärm),  Maximale  </a:t>
            </a:r>
            <a:r>
              <a:rPr lang="de-DE" alt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Tieflage bis 5 m auf Länge 1,3 km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900" dirty="0"/>
          </a:p>
        </p:txBody>
      </p:sp>
    </p:spTree>
    <p:extLst>
      <p:ext uri="{BB962C8B-B14F-4D97-AF65-F5344CB8AC3E}">
        <p14:creationId xmlns:p14="http://schemas.microsoft.com/office/powerpoint/2010/main" val="37268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9945"/>
            <a:ext cx="10515600" cy="839535"/>
          </a:xfrm>
        </p:spPr>
        <p:txBody>
          <a:bodyPr>
            <a:normAutofit/>
          </a:bodyPr>
          <a:lstStyle/>
          <a:p>
            <a:r>
              <a:rPr lang="de-CH" sz="3200" b="1" dirty="0" smtClean="0"/>
              <a:t>7.5  Strassenverlauf </a:t>
            </a:r>
            <a:r>
              <a:rPr lang="de-CH" sz="3200" b="1" dirty="0"/>
              <a:t>Längsschnitt </a:t>
            </a:r>
            <a:r>
              <a:rPr lang="de-CH" sz="3200" b="1" dirty="0" smtClean="0"/>
              <a:t>Var.2 </a:t>
            </a:r>
            <a:r>
              <a:rPr lang="de-CH" sz="3200" b="1" dirty="0"/>
              <a:t>Wal: 4m Höhe </a:t>
            </a:r>
            <a:endParaRPr lang="de-DE" sz="32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28C5-6198-43F3-BA9D-423D703C64AA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14</a:t>
            </a:fld>
            <a:endParaRPr lang="de-DE"/>
          </a:p>
        </p:txBody>
      </p:sp>
      <p:sp>
        <p:nvSpPr>
          <p:cNvPr id="8" name="Pfeil nach unten 7"/>
          <p:cNvSpPr/>
          <p:nvPr/>
        </p:nvSpPr>
        <p:spPr>
          <a:xfrm>
            <a:off x="8033951" y="1516116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928816" y="1021775"/>
            <a:ext cx="208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Hohenemserstrasse</a:t>
            </a:r>
            <a:endParaRPr lang="de-DE" dirty="0"/>
          </a:p>
        </p:txBody>
      </p:sp>
      <p:sp>
        <p:nvSpPr>
          <p:cNvPr id="10" name="Pfeil nach unten 9"/>
          <p:cNvSpPr/>
          <p:nvPr/>
        </p:nvSpPr>
        <p:spPr>
          <a:xfrm>
            <a:off x="1694419" y="1448275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7597967" y="927951"/>
            <a:ext cx="142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Grüner Rheindamm</a:t>
            </a:r>
            <a:endParaRPr lang="de-DE" dirty="0"/>
          </a:p>
        </p:txBody>
      </p:sp>
      <p:sp>
        <p:nvSpPr>
          <p:cNvPr id="12" name="Pfeil nach unten 11"/>
          <p:cNvSpPr/>
          <p:nvPr/>
        </p:nvSpPr>
        <p:spPr>
          <a:xfrm rot="5400000">
            <a:off x="8491150" y="3751373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9253665" y="3808776"/>
            <a:ext cx="250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OK Werkstrasse </a:t>
            </a:r>
            <a:endParaRPr lang="de-DE" dirty="0"/>
          </a:p>
        </p:txBody>
      </p:sp>
      <p:sp>
        <p:nvSpPr>
          <p:cNvPr id="14" name="Pfeil nach unten 13"/>
          <p:cNvSpPr/>
          <p:nvPr/>
        </p:nvSpPr>
        <p:spPr>
          <a:xfrm rot="5400000">
            <a:off x="8491151" y="2628074"/>
            <a:ext cx="238897" cy="484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9253666" y="2264152"/>
            <a:ext cx="2529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OK Lärmschutzwal/Wand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638728" y="1463821"/>
            <a:ext cx="1333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</a:t>
            </a:r>
            <a:r>
              <a:rPr lang="de-CH" sz="1600" dirty="0" smtClean="0"/>
              <a:t>ewachsener Boden OK</a:t>
            </a:r>
            <a:endParaRPr lang="de-DE" sz="1600" dirty="0"/>
          </a:p>
        </p:txBody>
      </p:sp>
      <p:sp>
        <p:nvSpPr>
          <p:cNvPr id="17" name="Pfeil nach unten 16"/>
          <p:cNvSpPr/>
          <p:nvPr/>
        </p:nvSpPr>
        <p:spPr>
          <a:xfrm>
            <a:off x="5919787" y="1771598"/>
            <a:ext cx="161925" cy="540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9" name="Diagramm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26725"/>
              </p:ext>
            </p:extLst>
          </p:nvPr>
        </p:nvGraphicFramePr>
        <p:xfrm>
          <a:off x="838200" y="1612754"/>
          <a:ext cx="7660137" cy="448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98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6417"/>
            <a:ext cx="10515600" cy="1159364"/>
          </a:xfrm>
        </p:spPr>
        <p:txBody>
          <a:bodyPr>
            <a:normAutofit fontScale="90000"/>
          </a:bodyPr>
          <a:lstStyle/>
          <a:p>
            <a:r>
              <a:rPr lang="de-DE" sz="3200" dirty="0" smtClean="0"/>
              <a:t>7.6    </a:t>
            </a:r>
            <a:r>
              <a:rPr lang="de-DE" sz="3200" dirty="0" err="1" smtClean="0"/>
              <a:t>Strassen</a:t>
            </a:r>
            <a:r>
              <a:rPr lang="de-DE" sz="3200" dirty="0" smtClean="0"/>
              <a:t>-Querschnitt  </a:t>
            </a:r>
            <a:r>
              <a:rPr lang="de-DE" sz="3200" dirty="0"/>
              <a:t>Var. </a:t>
            </a:r>
            <a:r>
              <a:rPr lang="de-DE" sz="3200" dirty="0" smtClean="0"/>
              <a:t>2</a:t>
            </a:r>
            <a:r>
              <a:rPr lang="de-CH" sz="3200" dirty="0"/>
              <a:t> </a:t>
            </a:r>
            <a:r>
              <a:rPr lang="de-CH" sz="3200" dirty="0" smtClean="0"/>
              <a:t/>
            </a:r>
            <a:br>
              <a:rPr lang="de-CH" sz="3200" dirty="0" smtClean="0"/>
            </a:br>
            <a:r>
              <a:rPr lang="de-CH" sz="3200" dirty="0" smtClean="0"/>
              <a:t>Oberirdische Strassenführung mit streckenweiser Tieflage über Grundwasserzone</a:t>
            </a:r>
            <a:endParaRPr lang="de-DE" sz="3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9780B-5459-4148-A9CD-A08AC049B724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15</a:t>
            </a:fld>
            <a:endParaRPr lang="de-DE" dirty="0"/>
          </a:p>
        </p:txBody>
      </p:sp>
      <p:pic>
        <p:nvPicPr>
          <p:cNvPr id="27" name="Grafik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7521575"/>
            <a:ext cx="7715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36244"/>
              </p:ext>
            </p:extLst>
          </p:nvPr>
        </p:nvGraphicFramePr>
        <p:xfrm>
          <a:off x="902044" y="1351705"/>
          <a:ext cx="8250196" cy="3439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686"/>
                <a:gridCol w="805803"/>
                <a:gridCol w="815599"/>
                <a:gridCol w="699361"/>
                <a:gridCol w="901630"/>
                <a:gridCol w="36121"/>
                <a:gridCol w="384782"/>
                <a:gridCol w="1227597"/>
                <a:gridCol w="669769"/>
                <a:gridCol w="980249"/>
                <a:gridCol w="815599"/>
              </a:tblGrid>
              <a:tr h="15650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905263">
                <a:tc>
                  <a:txBody>
                    <a:bodyPr/>
                    <a:lstStyle/>
                    <a:p>
                      <a:pPr algn="r" fontAlgn="b"/>
                      <a:r>
                        <a:rPr lang="de-C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Radweg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0175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319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u="none" strike="noStrike" dirty="0" smtClean="0">
                          <a:effectLst/>
                        </a:rPr>
                        <a:t>4.00 m</a:t>
                      </a:r>
                      <a:endParaRPr lang="de-DE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endParaRPr lang="de-CH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4.00 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1579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1579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1579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90398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37" name="Grafik 1" descr="RQ10,5.svg">
            <a:hlinkClick r:id="rId3"/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899418"/>
            <a:ext cx="25527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leichschenkliges Dreieck 35"/>
          <p:cNvSpPr/>
          <p:nvPr/>
        </p:nvSpPr>
        <p:spPr>
          <a:xfrm>
            <a:off x="5700326" y="3209925"/>
            <a:ext cx="1033591" cy="1466850"/>
          </a:xfrm>
          <a:prstGeom prst="triangle">
            <a:avLst>
              <a:gd name="adj" fmla="val 10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6723661" y="3173407"/>
            <a:ext cx="2428577" cy="15033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Gleichschenkliges Dreieck 38"/>
          <p:cNvSpPr/>
          <p:nvPr/>
        </p:nvSpPr>
        <p:spPr>
          <a:xfrm>
            <a:off x="2525458" y="3209926"/>
            <a:ext cx="1060704" cy="1490356"/>
          </a:xfrm>
          <a:prstGeom prst="triangle">
            <a:avLst>
              <a:gd name="adj" fmla="val 155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1083791" y="3157014"/>
            <a:ext cx="1443511" cy="15432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2526465" y="2937333"/>
            <a:ext cx="4148220" cy="282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V="1">
            <a:off x="6723661" y="2611438"/>
            <a:ext cx="0" cy="545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V="1">
            <a:off x="2525458" y="2678680"/>
            <a:ext cx="0" cy="545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4209535" y="2652195"/>
            <a:ext cx="115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14,90 m</a:t>
            </a:r>
            <a:endParaRPr lang="de-DE" dirty="0"/>
          </a:p>
        </p:txBody>
      </p:sp>
      <p:cxnSp>
        <p:nvCxnSpPr>
          <p:cNvPr id="53" name="Gerader Verbinder 52"/>
          <p:cNvCxnSpPr/>
          <p:nvPr/>
        </p:nvCxnSpPr>
        <p:spPr>
          <a:xfrm>
            <a:off x="1711329" y="3173407"/>
            <a:ext cx="70459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1873335" y="1480681"/>
            <a:ext cx="60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Flächenbedarf   :      4200 m x 14.90 m =  62580 m2 =  6,26  ha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1083790" y="4676775"/>
            <a:ext cx="2497609" cy="375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5712810" y="4694365"/>
            <a:ext cx="3439428" cy="375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419364" y="2458995"/>
            <a:ext cx="376963" cy="6980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 flipV="1">
            <a:off x="1711329" y="2678680"/>
            <a:ext cx="1" cy="478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 flipV="1">
            <a:off x="2391872" y="2667111"/>
            <a:ext cx="1" cy="4783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711329" y="2904311"/>
            <a:ext cx="680543" cy="135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805824" y="2677200"/>
            <a:ext cx="593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3.50 m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9557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205994"/>
            <a:ext cx="10521950" cy="738940"/>
          </a:xfrm>
        </p:spPr>
        <p:txBody>
          <a:bodyPr>
            <a:normAutofit/>
          </a:bodyPr>
          <a:lstStyle/>
          <a:p>
            <a:r>
              <a:rPr lang="de-CH" sz="3200" b="1" dirty="0" smtClean="0"/>
              <a:t>8.   Vorteile </a:t>
            </a:r>
            <a:r>
              <a:rPr lang="de-CH" sz="3200" b="1" dirty="0" err="1" smtClean="0"/>
              <a:t>SüdRing</a:t>
            </a:r>
            <a:r>
              <a:rPr lang="de-CH" sz="3200" b="1" dirty="0" smtClean="0"/>
              <a:t>   Var. 2</a:t>
            </a:r>
            <a:endParaRPr lang="de-DE" sz="3200" b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03707" y="905039"/>
            <a:ext cx="10515600" cy="508618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3200" dirty="0" smtClean="0"/>
              <a:t>Diepoldsau hat kein Durchgangsverkehr</a:t>
            </a:r>
          </a:p>
          <a:p>
            <a:r>
              <a:rPr lang="de-CH" sz="3200" dirty="0" smtClean="0"/>
              <a:t>     Dies für die nächsten 100 Jahre !!!!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SüdRing</a:t>
            </a:r>
            <a:r>
              <a:rPr lang="de-CH" dirty="0" smtClean="0"/>
              <a:t> verläuft ausschliesslich auf </a:t>
            </a:r>
            <a:r>
              <a:rPr lang="de-CH" dirty="0" err="1" smtClean="0"/>
              <a:t>Diepoldsauerboden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Starker positiver Einfluss auf </a:t>
            </a:r>
            <a:r>
              <a:rPr lang="de-CH" dirty="0" err="1" smtClean="0"/>
              <a:t>öV</a:t>
            </a:r>
            <a:r>
              <a:rPr lang="de-CH" dirty="0" smtClean="0"/>
              <a:t> ,</a:t>
            </a:r>
            <a:r>
              <a:rPr lang="de-CH" dirty="0" err="1" smtClean="0"/>
              <a:t>Langsamverkehr</a:t>
            </a:r>
            <a:r>
              <a:rPr lang="de-CH" dirty="0" smtClean="0"/>
              <a:t>, </a:t>
            </a:r>
            <a:r>
              <a:rPr lang="de-CH" dirty="0" err="1" smtClean="0"/>
              <a:t>Agglo</a:t>
            </a:r>
            <a:r>
              <a:rPr lang="de-CH" dirty="0" smtClean="0"/>
              <a:t> Grundsätze/</a:t>
            </a:r>
            <a:r>
              <a:rPr lang="de-CH" dirty="0" err="1" smtClean="0"/>
              <a:t>Prizipien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Kiestransporte nur auf dem </a:t>
            </a:r>
            <a:r>
              <a:rPr lang="de-CH" dirty="0" err="1" smtClean="0"/>
              <a:t>SüdRing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Knoten Autobahnanschluss A13 /Schrägseilbrücke wird entlastet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Rietbrücke für </a:t>
            </a:r>
            <a:r>
              <a:rPr lang="de-CH" dirty="0" err="1" smtClean="0"/>
              <a:t>Langsamverkehr</a:t>
            </a:r>
            <a:r>
              <a:rPr lang="de-CH" dirty="0"/>
              <a:t> , 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Rhesi</a:t>
            </a:r>
            <a:r>
              <a:rPr lang="de-CH" dirty="0" smtClean="0"/>
              <a:t> Situation, ausserhalb 300 Jahr </a:t>
            </a:r>
            <a:r>
              <a:rPr lang="de-CH" dirty="0"/>
              <a:t>Ü</a:t>
            </a:r>
            <a:r>
              <a:rPr lang="de-CH" dirty="0" smtClean="0"/>
              <a:t>berschwemmung</a:t>
            </a:r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/>
              <a:t>Zentrum Diepoldsau wird aufgewertet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/>
              <a:t>Defacto</a:t>
            </a:r>
            <a:r>
              <a:rPr lang="de-CH" dirty="0" smtClean="0"/>
              <a:t>: Autobahnzusammenschluss Süd A13 (CH)/A14(A)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/>
              <a:t>Kosten</a:t>
            </a:r>
            <a:r>
              <a:rPr lang="de-CH" dirty="0"/>
              <a:t>: </a:t>
            </a:r>
            <a:r>
              <a:rPr lang="de-CH" dirty="0" smtClean="0"/>
              <a:t>Kantonsstrasse 80 </a:t>
            </a:r>
            <a:r>
              <a:rPr lang="de-CH" dirty="0" err="1" smtClean="0"/>
              <a:t>kmh</a:t>
            </a:r>
            <a:r>
              <a:rPr lang="de-CH" dirty="0" smtClean="0"/>
              <a:t>. </a:t>
            </a:r>
            <a:r>
              <a:rPr lang="de-CH" b="1" dirty="0" err="1"/>
              <a:t>SüdRing</a:t>
            </a:r>
            <a:r>
              <a:rPr lang="de-CH" b="1" dirty="0"/>
              <a:t> erfüllt </a:t>
            </a:r>
            <a:r>
              <a:rPr lang="de-CH" b="1" dirty="0" err="1"/>
              <a:t>kant</a:t>
            </a:r>
            <a:r>
              <a:rPr lang="de-CH" b="1" dirty="0"/>
              <a:t>. </a:t>
            </a:r>
            <a:r>
              <a:rPr lang="de-CH" b="1" dirty="0" smtClean="0"/>
              <a:t>Vorgaben   !!!!</a:t>
            </a:r>
            <a:endParaRPr lang="de-CH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/>
              <a:t>Bau </a:t>
            </a:r>
            <a:r>
              <a:rPr lang="de-CH" b="1" dirty="0" err="1" smtClean="0"/>
              <a:t>SüdRing</a:t>
            </a:r>
            <a:r>
              <a:rPr lang="de-CH" b="1" dirty="0" smtClean="0"/>
              <a:t> : </a:t>
            </a:r>
            <a:r>
              <a:rPr lang="de-CH" b="1" dirty="0" err="1"/>
              <a:t>z</a:t>
            </a:r>
            <a:r>
              <a:rPr lang="de-CH" b="1" dirty="0" err="1" smtClean="0"/>
              <a:t>ukunftorientiertes</a:t>
            </a:r>
            <a:r>
              <a:rPr lang="de-CH" b="1" dirty="0" smtClean="0"/>
              <a:t> Projekt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Pfeil nach rechts 4"/>
          <p:cNvSpPr/>
          <p:nvPr/>
        </p:nvSpPr>
        <p:spPr>
          <a:xfrm>
            <a:off x="104095" y="9155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>
            <a:off x="137285" y="18061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/>
          <p:nvPr/>
        </p:nvSpPr>
        <p:spPr>
          <a:xfrm>
            <a:off x="114697" y="21942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66" y="6252386"/>
            <a:ext cx="209011" cy="207928"/>
          </a:xfrm>
          <a:prstGeom prst="rect">
            <a:avLst/>
          </a:prstGeom>
        </p:spPr>
      </p:pic>
      <p:sp>
        <p:nvSpPr>
          <p:cNvPr id="9" name="Pfeil nach rechts 8"/>
          <p:cNvSpPr/>
          <p:nvPr/>
        </p:nvSpPr>
        <p:spPr>
          <a:xfrm>
            <a:off x="158902" y="25907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>
            <a:off x="158902" y="30028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58902" y="41865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166643" y="33841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92A6-99A0-4F42-84F8-F96F1596A7CE}" type="datetime1">
              <a:rPr lang="de-DE" smtClean="0"/>
              <a:t>11.11.2019</a:t>
            </a:fld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16</a:t>
            </a:fld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158902" y="37519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158902" y="45677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>
            <a:off x="158902" y="49774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>
            <a:off x="180106" y="53586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98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682"/>
          </a:xfrm>
        </p:spPr>
        <p:txBody>
          <a:bodyPr>
            <a:normAutofit/>
          </a:bodyPr>
          <a:lstStyle/>
          <a:p>
            <a:r>
              <a:rPr lang="de-CH" sz="3600" dirty="0" smtClean="0"/>
              <a:t>Weitere Vorteile : </a:t>
            </a:r>
            <a:r>
              <a:rPr lang="de-CH" sz="3600" dirty="0" err="1" smtClean="0"/>
              <a:t>SüdRing</a:t>
            </a:r>
            <a:r>
              <a:rPr lang="de-CH" sz="3600" dirty="0" smtClean="0"/>
              <a:t>  Var. 2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D2E9-AB1D-4ACE-AFC1-9EF483B3BC63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756851" y="1054312"/>
            <a:ext cx="10451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Kostengünstigste Variante 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Kurze  Realisierungszeit , Kein Risiko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Trennwirkung durch Strassen eliminiert (nur Werkseinfahrten, </a:t>
            </a:r>
            <a:r>
              <a:rPr lang="de-CH" sz="2000" dirty="0" err="1" smtClean="0">
                <a:latin typeface="Frutiger-Light"/>
              </a:rPr>
              <a:t>Landw</a:t>
            </a:r>
            <a:r>
              <a:rPr lang="de-CH" sz="2000" dirty="0" smtClean="0">
                <a:latin typeface="Frutiger-Light"/>
              </a:rPr>
              <a:t>. Betriebe)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Vorprojekt kann sofort starten  - Diepoldsau gibt mit Kanton Vorgehen 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Unfälle werden durch Schnellstrasse stark gesenkt ( s.  Verkehrsunfallstatistik)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>
                <a:latin typeface="Frutiger-Light"/>
              </a:rPr>
              <a:t>Strassenverlauf kann min. </a:t>
            </a:r>
            <a:r>
              <a:rPr lang="de-CH" sz="2000" dirty="0" smtClean="0">
                <a:latin typeface="Frutiger-Light"/>
              </a:rPr>
              <a:t>4 </a:t>
            </a:r>
            <a:r>
              <a:rPr lang="de-CH" sz="2000" dirty="0">
                <a:latin typeface="Frutiger-Light"/>
              </a:rPr>
              <a:t>m vertieft ausgeführt werden, mit gefordertem Minimalem Abstand zu </a:t>
            </a:r>
            <a:r>
              <a:rPr lang="de-CH" sz="2000" dirty="0" smtClean="0">
                <a:latin typeface="Frutiger-Light"/>
              </a:rPr>
              <a:t>Grundwasserspiegel, Landflächenverbrauch minimiert.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Grundwasser wird nicht tangiert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Verkehrslärm : max. möglicher Abstand zu Siedlungsgebiet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Zentrumsgestaltung kommt zum tragen ( 2030: 33 % von Verkehrsaufkommen als reiner </a:t>
            </a:r>
            <a:r>
              <a:rPr lang="de-CH" sz="2000" dirty="0" err="1" smtClean="0">
                <a:latin typeface="Frutiger-Light"/>
              </a:rPr>
              <a:t>Internverkehr</a:t>
            </a:r>
            <a:r>
              <a:rPr lang="de-CH" sz="2000" dirty="0" smtClean="0">
                <a:latin typeface="Frutiger-Light"/>
              </a:rPr>
              <a:t> /hausgemacht ) </a:t>
            </a:r>
            <a:r>
              <a:rPr lang="de-DE" sz="2000" dirty="0"/>
              <a:t>Entlastung der </a:t>
            </a:r>
            <a:r>
              <a:rPr lang="de-DE" sz="2000" dirty="0" smtClean="0"/>
              <a:t>Ortskerne </a:t>
            </a:r>
            <a:r>
              <a:rPr lang="de-DE" sz="2000" smtClean="0"/>
              <a:t>ist Teilstrategie </a:t>
            </a:r>
            <a:r>
              <a:rPr lang="de-DE" sz="2000" dirty="0" smtClean="0"/>
              <a:t>MIV</a:t>
            </a:r>
            <a:endParaRPr lang="de-CH" sz="2000" dirty="0" smtClean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Zuverlässigkeit des Verkehrs wird gesteigert (Knoten vor Schrägseilbrücke entlastet)</a:t>
            </a:r>
            <a:endParaRPr lang="de-CH" sz="2000" dirty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Strassenverlauf </a:t>
            </a:r>
            <a:r>
              <a:rPr lang="de-CH" sz="2000" dirty="0">
                <a:latin typeface="Frutiger-Light"/>
              </a:rPr>
              <a:t>lässt eine Integration </a:t>
            </a:r>
            <a:r>
              <a:rPr lang="de-CH" sz="2000" dirty="0" err="1">
                <a:latin typeface="Frutiger-Light"/>
              </a:rPr>
              <a:t>Veloweg</a:t>
            </a:r>
            <a:r>
              <a:rPr lang="de-CH" sz="2000" dirty="0">
                <a:latin typeface="Frutiger-Light"/>
              </a:rPr>
              <a:t> </a:t>
            </a:r>
            <a:r>
              <a:rPr lang="de-CH" sz="2000" dirty="0" smtClean="0">
                <a:latin typeface="Frutiger-Light"/>
              </a:rPr>
              <a:t>( sogar </a:t>
            </a:r>
            <a:r>
              <a:rPr lang="de-CH" sz="2000" dirty="0" err="1" smtClean="0">
                <a:latin typeface="Frutiger-Light"/>
              </a:rPr>
              <a:t>breiter,Schnell-Veloweg</a:t>
            </a:r>
            <a:r>
              <a:rPr lang="de-CH" sz="2000" dirty="0" smtClean="0">
                <a:latin typeface="Frutiger-Light"/>
              </a:rPr>
              <a:t>) 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Kompletter Bau ohne Einschränkung des täglichen Verkehrs , </a:t>
            </a:r>
            <a:r>
              <a:rPr lang="de-CH" sz="2000" dirty="0" err="1" smtClean="0">
                <a:latin typeface="Frutiger-Light"/>
              </a:rPr>
              <a:t>öV,LV</a:t>
            </a:r>
            <a:r>
              <a:rPr lang="de-CH" sz="2000" dirty="0" smtClean="0">
                <a:latin typeface="Frutiger-Light"/>
              </a:rPr>
              <a:t>, Betriebszufahrten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>
                <a:latin typeface="Frutiger-Light"/>
              </a:rPr>
              <a:t>K</a:t>
            </a:r>
            <a:r>
              <a:rPr lang="de-CH" sz="2000" dirty="0" smtClean="0">
                <a:latin typeface="Frutiger-Light"/>
              </a:rPr>
              <a:t>eine Eingriffe in die bestehenden Wege, Geh-</a:t>
            </a:r>
            <a:r>
              <a:rPr lang="de-CH" sz="2000" dirty="0" err="1" smtClean="0">
                <a:latin typeface="Frutiger-Light"/>
              </a:rPr>
              <a:t>u.Aufenthaltsorte</a:t>
            </a:r>
            <a:r>
              <a:rPr lang="de-CH" sz="2000" dirty="0" smtClean="0">
                <a:latin typeface="Frutiger-Light"/>
              </a:rPr>
              <a:t> am Wasser (Uferweg)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Frutiger-Light"/>
              </a:rPr>
              <a:t>Minimaler Eingriff in Wald/Heckengebiete, Möglichkeiten zur Ersatzaufforstung</a:t>
            </a:r>
          </a:p>
        </p:txBody>
      </p:sp>
    </p:spTree>
    <p:extLst>
      <p:ext uri="{BB962C8B-B14F-4D97-AF65-F5344CB8AC3E}">
        <p14:creationId xmlns:p14="http://schemas.microsoft.com/office/powerpoint/2010/main" val="3848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318"/>
          </a:xfrm>
        </p:spPr>
        <p:txBody>
          <a:bodyPr>
            <a:normAutofit/>
          </a:bodyPr>
          <a:lstStyle/>
          <a:p>
            <a:r>
              <a:rPr lang="de-CH" sz="3600" dirty="0"/>
              <a:t>Weitere Vorteile : </a:t>
            </a:r>
            <a:r>
              <a:rPr lang="de-CH" sz="3600" dirty="0" err="1"/>
              <a:t>SüdRing</a:t>
            </a:r>
            <a:r>
              <a:rPr lang="de-CH" sz="3600" dirty="0"/>
              <a:t>  Var. </a:t>
            </a:r>
            <a:r>
              <a:rPr lang="de-CH" sz="3600" dirty="0" smtClean="0"/>
              <a:t>2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2408C-D9D9-4E3C-843B-7BFF155E4D48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18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38200" y="1128584"/>
            <a:ext cx="10363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rutiger-Light"/>
              </a:rPr>
              <a:t>Standort Diepoldsau wird aufgewertet, erholsamste Gemeinde </a:t>
            </a:r>
            <a:endParaRPr lang="de-CH" dirty="0" smtClean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Umfahrung lässt Diepoldsau zusammenwachsen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Überlastung der </a:t>
            </a:r>
            <a:r>
              <a:rPr lang="de-CH" dirty="0">
                <a:latin typeface="Frutiger-Light"/>
              </a:rPr>
              <a:t>K</a:t>
            </a:r>
            <a:r>
              <a:rPr lang="de-CH" dirty="0" smtClean="0">
                <a:latin typeface="Frutiger-Light"/>
              </a:rPr>
              <a:t>reuzungen behoben, Verkehr verflüssigt.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Boden </a:t>
            </a:r>
            <a:r>
              <a:rPr lang="de-CH" dirty="0">
                <a:latin typeface="Frutiger-Light"/>
              </a:rPr>
              <a:t>ist grösstenteils im Besitze Ortsgemeinde Diepoldsau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rutiger-Light"/>
              </a:rPr>
              <a:t>Strassenverlauf betrifft keine Moorlandschaften, Biotope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rutiger-Light"/>
              </a:rPr>
              <a:t>Material für Dammschüttungen vor Ort. </a:t>
            </a:r>
            <a:endParaRPr lang="de-CH" dirty="0" smtClean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Industriegebiete ausserhalb Siedlungsgebiete ansiedeln (</a:t>
            </a:r>
            <a:r>
              <a:rPr lang="de-CH" dirty="0" err="1" smtClean="0">
                <a:latin typeface="Frutiger-Light"/>
              </a:rPr>
              <a:t>s.Mobilität</a:t>
            </a:r>
            <a:r>
              <a:rPr lang="de-CH" dirty="0" smtClean="0">
                <a:latin typeface="Frutiger-Light"/>
              </a:rPr>
              <a:t> St. Galler Rheintal)</a:t>
            </a:r>
            <a:endParaRPr lang="de-CH" dirty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rutiger-Light"/>
              </a:rPr>
              <a:t>Strassenverlauf behindert die landwirtschaftliche Nutzung nicht (Werkseinfahrten</a:t>
            </a:r>
            <a:r>
              <a:rPr lang="de-CH" dirty="0" smtClean="0">
                <a:latin typeface="Frutiger-Ligh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Nimmt Rücksicht auf </a:t>
            </a:r>
            <a:r>
              <a:rPr lang="de-CH" dirty="0" err="1" smtClean="0">
                <a:latin typeface="Frutiger-Light"/>
              </a:rPr>
              <a:t>Rhesiprojekt</a:t>
            </a:r>
            <a:endParaRPr lang="de-CH" dirty="0" smtClean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Nimmt Rücksicht auf künftige Kiesentnahme im Rhein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Einbau von zus. Standspuren für LKW vor </a:t>
            </a:r>
            <a:r>
              <a:rPr lang="de-CH" smtClean="0">
                <a:latin typeface="Frutiger-Light"/>
              </a:rPr>
              <a:t>Zoll möglich.</a:t>
            </a:r>
            <a:endParaRPr lang="de-CH" dirty="0" smtClean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>
                <a:latin typeface="Frutiger-Light"/>
              </a:rPr>
              <a:t>SüdRing</a:t>
            </a:r>
            <a:r>
              <a:rPr lang="de-CH" dirty="0">
                <a:latin typeface="Frutiger-Light"/>
              </a:rPr>
              <a:t> </a:t>
            </a:r>
            <a:r>
              <a:rPr lang="de-CH" dirty="0" smtClean="0">
                <a:latin typeface="Frutiger-Light"/>
              </a:rPr>
              <a:t> </a:t>
            </a:r>
            <a:r>
              <a:rPr lang="de-CH" dirty="0" err="1">
                <a:latin typeface="Frutiger-Light"/>
              </a:rPr>
              <a:t>a</a:t>
            </a:r>
            <a:r>
              <a:rPr lang="de-CH" dirty="0" err="1" smtClean="0">
                <a:latin typeface="Frutiger-Light"/>
              </a:rPr>
              <a:t>llf.Anschluss</a:t>
            </a:r>
            <a:r>
              <a:rPr lang="de-CH" dirty="0" smtClean="0">
                <a:latin typeface="Frutiger-Light"/>
              </a:rPr>
              <a:t>  ab neuer Brücke an A13 möglich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>
                <a:latin typeface="Frutiger-Light"/>
              </a:rPr>
              <a:t> </a:t>
            </a:r>
            <a:r>
              <a:rPr lang="de-CH" dirty="0" err="1" smtClean="0">
                <a:latin typeface="Frutiger-Light"/>
              </a:rPr>
              <a:t>allf</a:t>
            </a:r>
            <a:r>
              <a:rPr lang="de-CH" dirty="0" smtClean="0">
                <a:latin typeface="Frutiger-Light"/>
              </a:rPr>
              <a:t>. Anschluss Hohenems : minimalster zusätzlicher Flächenbedarf</a:t>
            </a:r>
            <a:endParaRPr lang="de-CH" dirty="0">
              <a:latin typeface="Frutiger-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Frutiger-Light"/>
              </a:rPr>
              <a:t>Realisierung innerhalb CH-Gebiet: 8-12 Jahre (s. Netzstrategie </a:t>
            </a:r>
            <a:r>
              <a:rPr lang="de-CH" dirty="0" smtClean="0">
                <a:latin typeface="Frutiger-Light"/>
              </a:rPr>
              <a:t>S.65</a:t>
            </a:r>
            <a:r>
              <a:rPr lang="de-CH" dirty="0">
                <a:latin typeface="Frutiger-Light"/>
              </a:rPr>
              <a:t>) </a:t>
            </a:r>
            <a:r>
              <a:rPr lang="de-CH" dirty="0" smtClean="0">
                <a:latin typeface="Frutiger-Light"/>
              </a:rPr>
              <a:t>besser, früher möglich 2026</a:t>
            </a:r>
            <a:endParaRPr lang="de-CH" dirty="0">
              <a:latin typeface="Frutiger-Light"/>
            </a:endParaRPr>
          </a:p>
        </p:txBody>
      </p:sp>
    </p:spTree>
    <p:extLst>
      <p:ext uri="{BB962C8B-B14F-4D97-AF65-F5344CB8AC3E}">
        <p14:creationId xmlns:p14="http://schemas.microsoft.com/office/powerpoint/2010/main" val="4669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6153665"/>
          </a:xfrm>
        </p:spPr>
        <p:txBody>
          <a:bodyPr>
            <a:normAutofit/>
          </a:bodyPr>
          <a:lstStyle/>
          <a:p>
            <a:r>
              <a:rPr lang="de-CH" sz="4000" b="1" dirty="0" smtClean="0"/>
              <a:t>9.   Kosten</a:t>
            </a:r>
            <a:br>
              <a:rPr lang="de-CH" sz="4000" b="1" dirty="0" smtClean="0"/>
            </a:br>
            <a:r>
              <a:rPr lang="de-CH" sz="2000" b="1" dirty="0" smtClean="0"/>
              <a:t>Auszug aus:</a:t>
            </a:r>
            <a:br>
              <a:rPr lang="de-CH" sz="2000" b="1" dirty="0" smtClean="0"/>
            </a:br>
            <a:r>
              <a:rPr lang="de-CH" sz="2700" b="1" dirty="0" smtClean="0"/>
              <a:t>16</a:t>
            </a:r>
            <a:r>
              <a:rPr lang="de-CH" sz="2700" b="1" dirty="0"/>
              <a:t>. Strassenbauprogramm – Kantonsratsbeschluss über das 16. Strassenbauprogramm für die Jahre 2014 bis 2018 – IX. Nachtrag zum Kantonsratsbeschluss über den Kantonsstrassenplan </a:t>
            </a:r>
            <a:br>
              <a:rPr lang="de-CH" sz="2700" b="1" dirty="0"/>
            </a:br>
            <a:r>
              <a:rPr lang="de-CH" b="1" dirty="0"/>
              <a:t> </a:t>
            </a:r>
            <a:r>
              <a:rPr lang="de-CH" sz="2000" b="1" dirty="0"/>
              <a:t>3.3.4 </a:t>
            </a:r>
            <a:r>
              <a:rPr lang="de-CH" sz="2000" b="1" dirty="0" smtClean="0"/>
              <a:t>Umfahrungsstrassen</a:t>
            </a:r>
            <a:br>
              <a:rPr lang="de-CH" sz="2000" b="1" dirty="0" smtClean="0"/>
            </a:br>
            <a:r>
              <a:rPr lang="de-CH" sz="2000" dirty="0" smtClean="0"/>
              <a:t> </a:t>
            </a:r>
            <a:r>
              <a:rPr lang="de-CH" sz="2000" dirty="0"/>
              <a:t>Kostspielige Umfahrungsstrassen rechtfertigen sich ungeachtet jeder Bewertung von vornherein erst, wenn die Schwelle des DTV von 10'000 Fahrzeugen/Tag überschritten wird (siehe Bericht 40.96.02 «Perspektiven der </a:t>
            </a:r>
            <a:r>
              <a:rPr lang="de-CH" sz="2000" dirty="0" err="1"/>
              <a:t>st.gallischen</a:t>
            </a:r>
            <a:r>
              <a:rPr lang="de-CH" sz="2000" dirty="0"/>
              <a:t> Strassenbaupolitik» [</a:t>
            </a:r>
            <a:r>
              <a:rPr lang="de-CH" sz="2000" dirty="0" err="1"/>
              <a:t>ABl</a:t>
            </a:r>
            <a:r>
              <a:rPr lang="de-CH" sz="2000" dirty="0"/>
              <a:t> 1996, 39]). </a:t>
            </a:r>
            <a:r>
              <a:rPr lang="de-CH" sz="2000" dirty="0" smtClean="0"/>
              <a:t>Zudem </a:t>
            </a:r>
            <a:r>
              <a:rPr lang="de-CH" sz="2000" dirty="0"/>
              <a:t>muss die Verkehrsverlagerung grösser als 50 Prozent ausfallen. </a:t>
            </a:r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/>
              <a:t/>
            </a:r>
            <a:br>
              <a:rPr lang="de-CH" sz="2000" dirty="0"/>
            </a:br>
            <a:r>
              <a:rPr lang="de-CH" sz="2000" dirty="0" smtClean="0"/>
              <a:t>                            </a:t>
            </a:r>
            <a:r>
              <a:rPr lang="de-CH" sz="2000" dirty="0" err="1" smtClean="0"/>
              <a:t>SüdRing</a:t>
            </a:r>
            <a:r>
              <a:rPr lang="de-CH" sz="2000" dirty="0" smtClean="0"/>
              <a:t> Diepoldsau: Hält dieser Forderung Stand </a:t>
            </a:r>
            <a:br>
              <a:rPr lang="de-CH" sz="2000" dirty="0" smtClean="0"/>
            </a:br>
            <a:r>
              <a:rPr lang="de-CH" sz="2000" dirty="0" smtClean="0"/>
              <a:t>                            </a:t>
            </a:r>
            <a:r>
              <a:rPr lang="de-CH" sz="2000" dirty="0" err="1" smtClean="0"/>
              <a:t>SüdRing</a:t>
            </a:r>
            <a:r>
              <a:rPr lang="de-CH" sz="2000" dirty="0" smtClean="0"/>
              <a:t>   :  Kantonsstrasse  49 </a:t>
            </a:r>
            <a:r>
              <a:rPr lang="de-CH" sz="2000" dirty="0" err="1" smtClean="0"/>
              <a:t>Mio</a:t>
            </a:r>
            <a:r>
              <a:rPr lang="de-CH" sz="2000" dirty="0" smtClean="0"/>
              <a:t> max. ( </a:t>
            </a:r>
            <a:r>
              <a:rPr lang="de-CH" sz="2000" dirty="0" err="1" smtClean="0"/>
              <a:t>Ostumfahrg</a:t>
            </a:r>
            <a:r>
              <a:rPr lang="de-CH" sz="2000" dirty="0" smtClean="0"/>
              <a:t> Altstätten  2000 m)  57 </a:t>
            </a:r>
            <a:r>
              <a:rPr lang="de-CH" sz="2000" dirty="0" err="1" smtClean="0"/>
              <a:t>Mio</a:t>
            </a:r>
            <a:r>
              <a:rPr lang="de-CH" sz="2000" dirty="0" smtClean="0"/>
              <a:t>)</a:t>
            </a:r>
            <a:br>
              <a:rPr lang="de-CH" sz="2000" dirty="0" smtClean="0"/>
            </a:br>
            <a:r>
              <a:rPr lang="de-CH" sz="2000" dirty="0"/>
              <a:t>	 </a:t>
            </a:r>
            <a:r>
              <a:rPr lang="de-CH" sz="2000" dirty="0" smtClean="0"/>
              <a:t>                                neue Brücke: 10 </a:t>
            </a:r>
            <a:r>
              <a:rPr lang="de-CH" sz="2000" dirty="0" err="1" smtClean="0"/>
              <a:t>Mio</a:t>
            </a:r>
            <a:r>
              <a:rPr lang="de-CH" sz="2000" dirty="0" smtClean="0"/>
              <a:t> ( 1985 . 4.4Mio Fr.), Umfahrungsstrasse: 34 </a:t>
            </a:r>
            <a:r>
              <a:rPr lang="de-CH" sz="2000" dirty="0" err="1" smtClean="0"/>
              <a:t>Mio</a:t>
            </a:r>
            <a:r>
              <a:rPr lang="de-CH" sz="2000" dirty="0" smtClean="0"/>
              <a:t> Fr</a:t>
            </a:r>
            <a:br>
              <a:rPr lang="de-CH" sz="2000" dirty="0" smtClean="0"/>
            </a:br>
            <a:r>
              <a:rPr lang="de-CH" sz="2000" dirty="0"/>
              <a:t> </a:t>
            </a:r>
            <a:r>
              <a:rPr lang="de-CH" sz="2000" dirty="0" smtClean="0"/>
              <a:t>                                                 Anschluss Dorfstrasse : 5 </a:t>
            </a:r>
            <a:r>
              <a:rPr lang="de-CH" sz="2000" dirty="0" err="1" smtClean="0"/>
              <a:t>Mio</a:t>
            </a:r>
            <a:r>
              <a:rPr lang="de-CH" sz="2000" dirty="0" smtClean="0"/>
              <a:t> </a:t>
            </a:r>
            <a:r>
              <a:rPr lang="de-CH" sz="2000" dirty="0" err="1" smtClean="0"/>
              <a:t>sFr</a:t>
            </a:r>
            <a:endParaRPr lang="de-DE" sz="20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935" y="6356349"/>
            <a:ext cx="4114800" cy="365125"/>
          </a:xfrm>
        </p:spPr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>
            <a:off x="1070754" y="45234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1070754" y="51167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2EC5-6B34-419D-84F5-6E814E372658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7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7996"/>
          </a:xfrm>
        </p:spPr>
        <p:txBody>
          <a:bodyPr/>
          <a:lstStyle/>
          <a:p>
            <a:r>
              <a:rPr lang="de-CH" dirty="0" smtClean="0"/>
              <a:t>Aufgaben der Netzstrategie Raum </a:t>
            </a:r>
            <a:r>
              <a:rPr lang="de-CH" b="1" dirty="0" smtClean="0"/>
              <a:t>DHAMK</a:t>
            </a:r>
            <a:endParaRPr 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62B1-8730-4E85-AB3D-D6672C403D6C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757881" y="1263121"/>
            <a:ext cx="106762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Wie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kann das Siedlungsgebiet von Diepoldsau möglichst entlastet werden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ohne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dabei die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Gemeinden im mittleren Rheintal zusätzlich zu belasten, und wie können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gleichzeitig übergeordnete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verkehrliche Effekte entsprechend gelenkt werden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Wie können die verkehrsintensiven Nutzungen und Betriebsgebiete optimal an </a:t>
            </a:r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übergeordnete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Netz angeschlossen werden?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– Makroebene: Optimale Lenkung des Verkehrs auf die Autobahn (v.a. A14) unter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Einbezug des geplanten neuen Anschlusses L45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– Mikroebene: Kapazität und Leistungsfähigkeit der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Anschlüsse</a:t>
            </a:r>
          </a:p>
          <a:p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de-CH" sz="2000" dirty="0"/>
              <a:t> </a:t>
            </a:r>
            <a:r>
              <a:rPr lang="de-CH" sz="2400" b="1" dirty="0"/>
              <a:t>Wie kann die LKW-Abfertigung mittelfristig bis zur Realisierung „</a:t>
            </a:r>
            <a:r>
              <a:rPr lang="de-CH" sz="2400" b="1" dirty="0" smtClean="0"/>
              <a:t>Autobahnverbindung“ o</a:t>
            </a:r>
            <a:r>
              <a:rPr lang="de-DE" sz="2400" b="1" dirty="0" err="1" smtClean="0"/>
              <a:t>ptimiert</a:t>
            </a:r>
            <a:r>
              <a:rPr lang="de-DE" sz="2400" b="1" dirty="0" smtClean="0"/>
              <a:t> ……(Lös. Var. Z od. CP  aus </a:t>
            </a:r>
            <a:r>
              <a:rPr lang="de-DE" sz="2400" b="1" dirty="0" err="1" smtClean="0"/>
              <a:t>MobIR</a:t>
            </a:r>
            <a:r>
              <a:rPr lang="de-DE" sz="2400" b="1" dirty="0" smtClean="0"/>
              <a:t>)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5598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800" b="1" dirty="0" smtClean="0"/>
              <a:t>10.  Jahresbetriebskosten – Nutzen Verkehrsreduktion in Diepoldsau</a:t>
            </a:r>
            <a:endParaRPr lang="de-DE" sz="28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4E5F-7B2C-4AC8-8E07-898DD4793B2E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20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01" y="1497913"/>
            <a:ext cx="6584485" cy="474494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996062" y="2722813"/>
            <a:ext cx="322729" cy="43524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346089" y="1839558"/>
            <a:ext cx="174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SüdRing</a:t>
            </a:r>
            <a:endParaRPr lang="de-DE" dirty="0"/>
          </a:p>
        </p:txBody>
      </p:sp>
      <p:sp>
        <p:nvSpPr>
          <p:cNvPr id="9" name="Pfeil nach links 8"/>
          <p:cNvSpPr/>
          <p:nvPr/>
        </p:nvSpPr>
        <p:spPr>
          <a:xfrm rot="18868703">
            <a:off x="4205846" y="2319000"/>
            <a:ext cx="498149" cy="3233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203092" y="2069038"/>
            <a:ext cx="383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Diese hohe Belastungsreduktion, ohne </a:t>
            </a:r>
            <a:r>
              <a:rPr lang="de-CH" dirty="0" err="1" smtClean="0"/>
              <a:t>Verkehrsregim</a:t>
            </a:r>
            <a:r>
              <a:rPr lang="de-CH" dirty="0" smtClean="0"/>
              <a:t> nicht machbar.</a:t>
            </a:r>
          </a:p>
          <a:p>
            <a:r>
              <a:rPr lang="de-CH" dirty="0" smtClean="0"/>
              <a:t>Kein Hinweis im Strategiepapier , </a:t>
            </a:r>
          </a:p>
          <a:p>
            <a:r>
              <a:rPr lang="de-CH" dirty="0" smtClean="0"/>
              <a:t>Kein Hinweis «Transit»</a:t>
            </a:r>
            <a:endParaRPr lang="de-DE" dirty="0"/>
          </a:p>
        </p:txBody>
      </p:sp>
      <p:sp>
        <p:nvSpPr>
          <p:cNvPr id="11" name="Pfeil nach rechts 10"/>
          <p:cNvSpPr/>
          <p:nvPr/>
        </p:nvSpPr>
        <p:spPr>
          <a:xfrm>
            <a:off x="5634681" y="2643693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Jakob Sieber</a:t>
            </a:r>
          </a:p>
        </p:txBody>
      </p:sp>
      <p:sp>
        <p:nvSpPr>
          <p:cNvPr id="12" name="Pfeil nach rechts 11"/>
          <p:cNvSpPr/>
          <p:nvPr/>
        </p:nvSpPr>
        <p:spPr>
          <a:xfrm rot="9298752">
            <a:off x="5427007" y="2373001"/>
            <a:ext cx="70892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9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6884-A426-4758-AAC1-878DE7C2CA13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21</a:t>
            </a:fld>
            <a:endParaRPr lang="de-DE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581584"/>
              </p:ext>
            </p:extLst>
          </p:nvPr>
        </p:nvGraphicFramePr>
        <p:xfrm>
          <a:off x="838200" y="0"/>
          <a:ext cx="10515600" cy="624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6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8B98-9B68-4E4C-915A-D6F4C7DA0753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22</a:t>
            </a:fld>
            <a:endParaRPr lang="de-DE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070228"/>
              </p:ext>
            </p:extLst>
          </p:nvPr>
        </p:nvGraphicFramePr>
        <p:xfrm>
          <a:off x="259492" y="116188"/>
          <a:ext cx="11524734" cy="604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0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2BF2C-34AC-41F2-BBC2-20AA2276A67C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199" y="2137719"/>
            <a:ext cx="10604157" cy="3361037"/>
          </a:xfrm>
        </p:spPr>
        <p:txBody>
          <a:bodyPr>
            <a:normAutofit/>
          </a:bodyPr>
          <a:lstStyle/>
          <a:p>
            <a:r>
              <a:rPr lang="de-CH" sz="2800" dirty="0" smtClean="0"/>
              <a:t>24 Teilnehmer    / 20 Teilziele </a:t>
            </a:r>
            <a:br>
              <a:rPr lang="de-CH" sz="2800" dirty="0" smtClean="0"/>
            </a:br>
            <a:r>
              <a:rPr lang="de-CH" sz="2800" dirty="0" smtClean="0"/>
              <a:t/>
            </a:r>
            <a:br>
              <a:rPr lang="de-CH" sz="2800" dirty="0" smtClean="0"/>
            </a:br>
            <a:r>
              <a:rPr lang="de-CH" sz="2800" dirty="0"/>
              <a:t/>
            </a:r>
            <a:br>
              <a:rPr lang="de-CH" sz="2800" dirty="0"/>
            </a:br>
            <a:r>
              <a:rPr lang="de-CH" sz="2800" dirty="0" smtClean="0"/>
              <a:t>1.- 4. höchste Zahl der  % Zuordnung /Teilnehmer  (55% aller Angaben)</a:t>
            </a:r>
            <a:br>
              <a:rPr lang="de-CH" sz="2800" dirty="0" smtClean="0"/>
            </a:br>
            <a:r>
              <a:rPr lang="de-CH" sz="2800" dirty="0" smtClean="0"/>
              <a:t/>
            </a:r>
            <a:br>
              <a:rPr lang="de-CH" sz="2800" dirty="0" smtClean="0"/>
            </a:br>
            <a:r>
              <a:rPr lang="de-CH" sz="2800" dirty="0" smtClean="0"/>
              <a:t> Wirtschaft:   42  Nennungen       </a:t>
            </a:r>
            <a:br>
              <a:rPr lang="de-CH" sz="2800" dirty="0" smtClean="0"/>
            </a:br>
            <a:r>
              <a:rPr lang="de-CH" sz="2800" dirty="0" smtClean="0"/>
              <a:t>Gesellschaft: 33  Nennungen       </a:t>
            </a:r>
            <a:br>
              <a:rPr lang="de-CH" sz="2800" dirty="0" smtClean="0"/>
            </a:br>
            <a:r>
              <a:rPr lang="de-CH" sz="2800" dirty="0" smtClean="0"/>
              <a:t>Umwelt :        21 Nennungen</a:t>
            </a:r>
            <a:endParaRPr lang="de-DE" sz="2800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838200" y="501649"/>
            <a:ext cx="10369378" cy="1055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/>
              <a:t>13.   Auswertung :W,G,U (</a:t>
            </a:r>
            <a:r>
              <a:rPr lang="de-CH" dirty="0" err="1" smtClean="0"/>
              <a:t>Wirtschaft,Gesellschaft</a:t>
            </a:r>
            <a:r>
              <a:rPr lang="de-CH" dirty="0" smtClean="0"/>
              <a:t>, Umwelt)</a:t>
            </a:r>
            <a:br>
              <a:rPr lang="de-CH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3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8838" y="407772"/>
            <a:ext cx="10515600" cy="5671751"/>
          </a:xfrm>
        </p:spPr>
        <p:txBody>
          <a:bodyPr>
            <a:normAutofit/>
          </a:bodyPr>
          <a:lstStyle/>
          <a:p>
            <a:r>
              <a:rPr lang="de-DE" sz="2800" b="1" dirty="0" smtClean="0"/>
              <a:t>14.  </a:t>
            </a:r>
            <a:r>
              <a:rPr lang="de-DE" sz="2800" b="1" dirty="0" err="1" smtClean="0"/>
              <a:t>Strassenverkehrsunfall</a:t>
            </a:r>
            <a:r>
              <a:rPr lang="de-DE" sz="2800" b="1" dirty="0" smtClean="0"/>
              <a:t>-Statistik</a:t>
            </a:r>
            <a:r>
              <a:rPr lang="de-DE" sz="2800" b="1" dirty="0"/>
              <a:t/>
            </a:r>
            <a:br>
              <a:rPr lang="de-DE" sz="2800" b="1" dirty="0"/>
            </a:br>
            <a:r>
              <a:rPr lang="de-DE" sz="2800" b="1" dirty="0"/>
              <a:t>Übersicht: </a:t>
            </a:r>
            <a:r>
              <a:rPr lang="de-DE" sz="2800" b="1" dirty="0" err="1"/>
              <a:t>Strassenart</a:t>
            </a:r>
            <a:r>
              <a:rPr lang="de-DE" sz="2800" b="1" dirty="0"/>
              <a:t> und Ortslage</a:t>
            </a:r>
            <a:br>
              <a:rPr lang="de-DE" sz="2800" b="1" dirty="0"/>
            </a:br>
            <a:r>
              <a:rPr lang="de-DE" sz="2800" dirty="0"/>
              <a:t>ganze Schweiz; 2017</a:t>
            </a:r>
            <a:br>
              <a:rPr lang="de-DE" sz="2800" dirty="0"/>
            </a:br>
            <a:r>
              <a:rPr lang="it-IT" dirty="0"/>
              <a:t/>
            </a:r>
            <a:br>
              <a:rPr lang="it-IT" dirty="0"/>
            </a:br>
            <a:r>
              <a:rPr lang="de-CH" dirty="0"/>
              <a:t/>
            </a:r>
            <a:br>
              <a:rPr lang="de-CH" dirty="0"/>
            </a:br>
            <a:r>
              <a:rPr lang="de-CH" dirty="0"/>
              <a:t/>
            </a:r>
            <a:br>
              <a:rPr lang="de-CH" dirty="0"/>
            </a:br>
            <a:r>
              <a:rPr lang="de-CH" i="1" dirty="0" smtClean="0"/>
              <a:t/>
            </a:r>
            <a:br>
              <a:rPr lang="de-CH" i="1" dirty="0" smtClean="0"/>
            </a:b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9381-7079-434F-B114-725B21AC8326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428"/>
            <a:ext cx="12192000" cy="38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7753" y="399923"/>
            <a:ext cx="10515600" cy="843992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15.  </a:t>
            </a:r>
            <a:r>
              <a:rPr lang="de-CH" dirty="0" err="1" smtClean="0"/>
              <a:t>Rhesi</a:t>
            </a:r>
            <a:r>
              <a:rPr lang="de-CH" dirty="0" smtClean="0"/>
              <a:t> :   </a:t>
            </a:r>
            <a:r>
              <a:rPr lang="de-DE" sz="4400" b="1" dirty="0"/>
              <a:t>Dammbruch am </a:t>
            </a:r>
            <a:r>
              <a:rPr lang="de-DE" sz="4400" b="1" dirty="0" smtClean="0"/>
              <a:t>Alpenrhein Vorarlberg</a:t>
            </a:r>
            <a:endParaRPr lang="de-DE" sz="4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3038" y="1640031"/>
            <a:ext cx="1589903" cy="4449620"/>
          </a:xfrm>
        </p:spPr>
        <p:txBody>
          <a:bodyPr>
            <a:normAutofit/>
          </a:bodyPr>
          <a:lstStyle/>
          <a:p>
            <a:r>
              <a:rPr lang="de-CH" sz="2000" dirty="0" smtClean="0"/>
              <a:t>Zufahrts-strasse im Katastrophenfall über Süd Ring möglich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23" y="1640030"/>
            <a:ext cx="7784928" cy="438052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EC0C-47BD-4E46-B98D-29679ABDA278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9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647" y="0"/>
            <a:ext cx="10300996" cy="622998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672649" y="3262184"/>
            <a:ext cx="20759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16.  Prognose:2030 </a:t>
            </a:r>
            <a:r>
              <a:rPr lang="de-CH" dirty="0" err="1" smtClean="0"/>
              <a:t>Werktagsverkehr</a:t>
            </a:r>
            <a:endParaRPr lang="de-CH" dirty="0" smtClean="0"/>
          </a:p>
          <a:p>
            <a:endParaRPr lang="de-CH" dirty="0"/>
          </a:p>
          <a:p>
            <a:pPr marL="342900" indent="-342900">
              <a:buAutoNum type="arabicPlain" startAt="23000"/>
            </a:pPr>
            <a:r>
              <a:rPr lang="de-CH" dirty="0" smtClean="0"/>
              <a:t> Fahrzeuge </a:t>
            </a:r>
            <a:endParaRPr lang="de-DE" dirty="0" smtClean="0"/>
          </a:p>
          <a:p>
            <a:pPr marL="342900" indent="-342900">
              <a:buAutoNum type="arabicPlain" startAt="23000"/>
            </a:pPr>
            <a:endParaRPr lang="de-CH" dirty="0"/>
          </a:p>
          <a:p>
            <a:r>
              <a:rPr lang="de-CH" dirty="0" err="1" smtClean="0"/>
              <a:t>InnerDorfverkehr</a:t>
            </a:r>
            <a:r>
              <a:rPr lang="de-CH" dirty="0" smtClean="0"/>
              <a:t>:</a:t>
            </a:r>
          </a:p>
          <a:p>
            <a:r>
              <a:rPr lang="de-CH" dirty="0" smtClean="0"/>
              <a:t>7700 </a:t>
            </a:r>
            <a:r>
              <a:rPr lang="de-CH" dirty="0" err="1" smtClean="0"/>
              <a:t>Fahrz</a:t>
            </a:r>
            <a:r>
              <a:rPr lang="de-CH" dirty="0" smtClean="0"/>
              <a:t>. 33%</a:t>
            </a:r>
          </a:p>
          <a:p>
            <a:endParaRPr lang="de-CH" dirty="0"/>
          </a:p>
          <a:p>
            <a:endParaRPr lang="de-CH" dirty="0" smtClean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1B609-209E-4389-8F72-646878C34E57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9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17.  Nebeneffekte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79545" y="815100"/>
            <a:ext cx="112570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 smtClean="0"/>
              <a:t>Befürchtungen, dass bei Autobahnanschluss L45  Schweizerstrasse Österreich, eine   PKW/ LKW – Fahrten Zunahme am Schmitter Zoll erfolge, ist vom Tisch.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 smtClean="0"/>
              <a:t>Sämtliche Transporte vom Industriegebiet  </a:t>
            </a:r>
            <a:r>
              <a:rPr lang="de-CH" sz="2400" dirty="0" err="1" smtClean="0"/>
              <a:t>Wisen</a:t>
            </a:r>
            <a:r>
              <a:rPr lang="de-CH" sz="2400" dirty="0" smtClean="0"/>
              <a:t>  über </a:t>
            </a:r>
            <a:r>
              <a:rPr lang="de-CH" sz="2400" dirty="0" err="1" smtClean="0"/>
              <a:t>SüdRing</a:t>
            </a:r>
            <a:r>
              <a:rPr lang="de-CH" sz="2400" dirty="0" smtClean="0"/>
              <a:t>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 smtClean="0"/>
              <a:t>Mit  durchschnittlich 10031 Fahrzeugen /Tag ( Max. 14579 ) 2017  bei der Zählstation Zoll Hohenems (ohne Zoll Schmitter)ist das Kriterium erfüllt, dass Kanton betr. Kosten Beteiligung , Stellung nehmen muss.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smtClean="0"/>
              <a:t>Leica Spange: </a:t>
            </a:r>
            <a:r>
              <a:rPr lang="de-CH" sz="2400" b="1" dirty="0" err="1" smtClean="0"/>
              <a:t>SüdRinganschluss</a:t>
            </a:r>
            <a:r>
              <a:rPr lang="de-CH" sz="2400" b="1" dirty="0" smtClean="0"/>
              <a:t> entlastet Diepoldsau, Verkehr auffächern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1" dirty="0" smtClean="0"/>
              <a:t>(Sternenbrücke Bau verzichten, Anschluss an Rietstrasse , entlastet Heldstrasse</a:t>
            </a:r>
            <a:r>
              <a:rPr lang="de-CH" sz="2400" b="1" dirty="0"/>
              <a:t>)</a:t>
            </a:r>
            <a:r>
              <a:rPr lang="de-CH" sz="24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 err="1" smtClean="0"/>
              <a:t>öV</a:t>
            </a:r>
            <a:r>
              <a:rPr lang="de-CH" sz="2400" dirty="0" smtClean="0"/>
              <a:t> Anschluss: Dornbirn –Altstätten  (Gebiet Obergiessen)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 smtClean="0"/>
              <a:t>Einbau einer Schnellstrasse für den </a:t>
            </a:r>
            <a:r>
              <a:rPr lang="de-CH" sz="2400" dirty="0" err="1" smtClean="0"/>
              <a:t>Langsamverkehr</a:t>
            </a:r>
            <a:r>
              <a:rPr lang="de-CH" sz="2400" dirty="0" smtClean="0"/>
              <a:t> (breiterer Radweg) möglich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 smtClean="0"/>
              <a:t>Anbindung </a:t>
            </a:r>
            <a:r>
              <a:rPr lang="de-CH" sz="2400" dirty="0" err="1" smtClean="0"/>
              <a:t>Rhesi</a:t>
            </a:r>
            <a:r>
              <a:rPr lang="de-CH" sz="2400" dirty="0" smtClean="0"/>
              <a:t>-Kiesentnahme an </a:t>
            </a:r>
            <a:r>
              <a:rPr lang="de-CH" sz="2400" smtClean="0"/>
              <a:t>Südring möglich.</a:t>
            </a:r>
            <a:endParaRPr lang="de-CH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1" dirty="0" err="1" smtClean="0"/>
              <a:t>SüdRing</a:t>
            </a:r>
            <a:r>
              <a:rPr lang="de-CH" sz="2400" b="1" dirty="0" smtClean="0"/>
              <a:t> hält Forderungen aus : Netzstrategie Raum DHAMK, Mobilitätstrategie St.Galler Rheintal, </a:t>
            </a:r>
            <a:r>
              <a:rPr lang="de-CH" sz="2400" b="1" dirty="0" err="1" smtClean="0"/>
              <a:t>Agglo</a:t>
            </a:r>
            <a:r>
              <a:rPr lang="de-CH" sz="2400" b="1" dirty="0" smtClean="0"/>
              <a:t> Programm AP4 stand . Siehe Anhang </a:t>
            </a:r>
          </a:p>
          <a:p>
            <a:endParaRPr lang="de-DE" sz="24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E9892-F7AA-4307-BF8E-B41D37A2CA96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41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4795" cy="944691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18. schlimmster </a:t>
            </a:r>
            <a:r>
              <a:rPr lang="de-CH" dirty="0"/>
              <a:t>Fall, der in Zukunft eintreten kann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FBFE-0865-4FF1-A37E-DCAF5DF966B7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1210960" y="1309816"/>
            <a:ext cx="9947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36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SüdRing</a:t>
            </a:r>
            <a:r>
              <a:rPr lang="de-CH" sz="3600" dirty="0" smtClean="0">
                <a:solidFill>
                  <a:srgbClr val="222222"/>
                </a:solidFill>
                <a:latin typeface="arial" panose="020B0604020202020204" pitchFamily="34" charset="0"/>
              </a:rPr>
              <a:t> wird nicht gebaut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851585" y="1955646"/>
            <a:ext cx="107380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/>
              <a:t>2030 : 23000 Fahrzeuge (DTV) auf Knoten Schrägseilbrücke und Durchfahrt Diepoldsau ,  anstelle 7700 Fahrzeuge !!!!</a:t>
            </a:r>
          </a:p>
          <a:p>
            <a:r>
              <a:rPr lang="de-CH" sz="2400" b="1" dirty="0" smtClean="0"/>
              <a:t>Autobahnknoten (Schrägseilbrücke) Nadelöhr/Stau bleibt bestehen</a:t>
            </a:r>
          </a:p>
          <a:p>
            <a:r>
              <a:rPr lang="de-CH" sz="2400" b="1" dirty="0" smtClean="0"/>
              <a:t>Verkehrslärm nimmt zu. Diepoldsau verliert seine Wohnlichkeit !</a:t>
            </a:r>
          </a:p>
          <a:p>
            <a:r>
              <a:rPr lang="de-CH" sz="2400" dirty="0"/>
              <a:t>Autobahn Anschluss L 45  bringt Mehrverkehr über Zollamt Schmitter  !</a:t>
            </a:r>
          </a:p>
          <a:p>
            <a:r>
              <a:rPr lang="de-CH" sz="2400" dirty="0" err="1" smtClean="0"/>
              <a:t>Verkehrsicherheit</a:t>
            </a:r>
            <a:r>
              <a:rPr lang="de-CH" sz="2400" dirty="0" smtClean="0"/>
              <a:t> verschlechtert  !!!!!</a:t>
            </a:r>
          </a:p>
          <a:p>
            <a:r>
              <a:rPr lang="de-CH" sz="2400" b="1" dirty="0" smtClean="0"/>
              <a:t>Die 3 Hauptaufgaben Netzstrategie, nicht gelöst.</a:t>
            </a:r>
            <a:r>
              <a:rPr lang="de-CH" sz="2400" dirty="0"/>
              <a:t> </a:t>
            </a:r>
            <a:endParaRPr lang="de-CH" sz="2400" dirty="0" smtClean="0"/>
          </a:p>
          <a:p>
            <a:r>
              <a:rPr lang="de-CH" sz="2400" dirty="0" err="1" smtClean="0"/>
              <a:t>öV</a:t>
            </a:r>
            <a:r>
              <a:rPr lang="de-CH" sz="2400" dirty="0" smtClean="0"/>
              <a:t> mit noch grösserer Behinderung  !!!</a:t>
            </a:r>
          </a:p>
          <a:p>
            <a:r>
              <a:rPr lang="de-CH" sz="2400" dirty="0" smtClean="0"/>
              <a:t>In 20 Jahren, Rückbesinnung, 2018 Chancen wurden verpasst!</a:t>
            </a:r>
          </a:p>
          <a:p>
            <a:r>
              <a:rPr lang="de-CH" sz="3200" b="1" dirty="0" smtClean="0"/>
              <a:t>Weitsicht der Regierung, sprich Gemeinderat ist gefordert.</a:t>
            </a:r>
          </a:p>
          <a:p>
            <a:r>
              <a:rPr lang="de-CH" sz="3200" b="1" dirty="0" err="1" smtClean="0"/>
              <a:t>SüdRing</a:t>
            </a:r>
            <a:r>
              <a:rPr lang="de-CH" sz="3200" b="1" dirty="0" smtClean="0"/>
              <a:t> verhindert, dass Diepoldsau </a:t>
            </a:r>
            <a:r>
              <a:rPr lang="de-CH" sz="3200" b="1" dirty="0" err="1" smtClean="0"/>
              <a:t>ge</a:t>
            </a:r>
            <a:r>
              <a:rPr lang="de-CH" sz="3200" b="1" dirty="0" smtClean="0"/>
              <a:t>-vierteilt wird.</a:t>
            </a:r>
            <a:endParaRPr lang="de-DE" sz="3200" b="1" dirty="0"/>
          </a:p>
        </p:txBody>
      </p:sp>
      <p:sp>
        <p:nvSpPr>
          <p:cNvPr id="8" name="Pfeil nach links 7"/>
          <p:cNvSpPr/>
          <p:nvPr/>
        </p:nvSpPr>
        <p:spPr>
          <a:xfrm>
            <a:off x="7344032" y="415624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7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19.  Weiteres Vorgehen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7448-9A6F-4E26-944E-1CE226B0CB63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29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40737" y="1058562"/>
            <a:ext cx="103055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Schriftliche Stellungnahme des Gemeinderates zu Vision :</a:t>
            </a:r>
          </a:p>
          <a:p>
            <a:r>
              <a:rPr lang="de-CH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Diepoldsau ohne Durchgangsverkehr – </a:t>
            </a:r>
            <a:r>
              <a:rPr lang="de-CH" sz="20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SüdRing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Stand 5. Nov. 2018</a:t>
            </a:r>
            <a:endParaRPr lang="de-CH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Termin: Ende Jahr 2018  </a:t>
            </a:r>
            <a:r>
              <a:rPr lang="de-CH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zHdv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Jakob Sieber Initiant </a:t>
            </a:r>
            <a:r>
              <a:rPr lang="de-CH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SüdRing</a:t>
            </a:r>
            <a:endParaRPr lang="de-CH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de-CH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Weiteres Vorgehen definiert Gemeinderat Diepoldsau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Strukturiertes, terminiertes, schrittweises Vorgehen definieren mit Ablaufplan </a:t>
            </a:r>
          </a:p>
          <a:p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(GR Samstagsklausur ansetzen) </a:t>
            </a:r>
          </a:p>
          <a:p>
            <a:endParaRPr lang="de-CH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Schwerpunkte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 Gespräche/Information planen und  durchführen: </a:t>
            </a:r>
          </a:p>
          <a:p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             4 Jahre Studien sind genug </a:t>
            </a:r>
          </a:p>
          <a:p>
            <a:r>
              <a:rPr lang="de-CH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 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Vorprojekt </a:t>
            </a:r>
            <a:r>
              <a:rPr lang="de-CH" sz="20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SüdRing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als Ziel.</a:t>
            </a:r>
            <a:r>
              <a:rPr lang="de-CH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Urnenabstimmung</a:t>
            </a:r>
          </a:p>
          <a:p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	Eröffnung </a:t>
            </a:r>
            <a:r>
              <a:rPr lang="de-CH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2026 (oder früher</a:t>
            </a:r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r>
              <a:rPr lang="de-CH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O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rtsgemeinden Diepoldsau </a:t>
            </a:r>
            <a:r>
              <a:rPr lang="de-CH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 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Schmitter/ betroffene Grundeigentümer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Naturschutzverein Diepoldsau /Rheinunternehmung/Schrittweise Information/ Netzstrategie Bevölkerung Diepoldsau näherbringen /Ideen einbringen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Agglo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Rheintal/ Mobilitätsstrategie St.Galler Rheintal/ Netzstrategie Raum DHAMK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Tiefbauamt Kanton </a:t>
            </a:r>
            <a:r>
              <a:rPr lang="de-CH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St.Gallen</a:t>
            </a: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7" name="Pfeil nach oben 6"/>
          <p:cNvSpPr/>
          <p:nvPr/>
        </p:nvSpPr>
        <p:spPr>
          <a:xfrm rot="16200000">
            <a:off x="9171541" y="2891485"/>
            <a:ext cx="484505" cy="1931764"/>
          </a:xfrm>
          <a:prstGeom prst="up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7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2868" y="80139"/>
            <a:ext cx="10206264" cy="915896"/>
          </a:xfrm>
        </p:spPr>
        <p:txBody>
          <a:bodyPr/>
          <a:lstStyle/>
          <a:p>
            <a:r>
              <a:rPr lang="de-CH" dirty="0" smtClean="0"/>
              <a:t>1.Privileg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996035"/>
            <a:ext cx="9984196" cy="4929195"/>
          </a:xfrm>
        </p:spPr>
        <p:txBody>
          <a:bodyPr>
            <a:normAutofit fontScale="25000" lnSpcReduction="20000"/>
          </a:bodyPr>
          <a:lstStyle/>
          <a:p>
            <a:r>
              <a:rPr lang="de-CH" sz="16000" b="1" dirty="0" smtClean="0">
                <a:solidFill>
                  <a:schemeClr val="tx1"/>
                </a:solidFill>
              </a:rPr>
              <a:t>Diepoldsau , </a:t>
            </a:r>
            <a:r>
              <a:rPr lang="de-CH" sz="16000" b="1" dirty="0">
                <a:solidFill>
                  <a:schemeClr val="tx1"/>
                </a:solidFill>
              </a:rPr>
              <a:t>k</a:t>
            </a:r>
            <a:r>
              <a:rPr lang="de-CH" sz="16000" b="1" dirty="0" smtClean="0">
                <a:solidFill>
                  <a:schemeClr val="tx1"/>
                </a:solidFill>
              </a:rPr>
              <a:t>ann es aus eigener Kraft schaffen, sich vom  Durchgangsverkehr zu befreien. (Dank seiner spez</a:t>
            </a:r>
            <a:r>
              <a:rPr lang="de-CH" sz="16000" b="1" dirty="0">
                <a:solidFill>
                  <a:schemeClr val="tx1"/>
                </a:solidFill>
              </a:rPr>
              <a:t>.  </a:t>
            </a:r>
            <a:r>
              <a:rPr lang="de-CH" sz="16000" b="1" dirty="0" smtClean="0">
                <a:solidFill>
                  <a:schemeClr val="tx1"/>
                </a:solidFill>
              </a:rPr>
              <a:t>Lage)</a:t>
            </a:r>
          </a:p>
          <a:p>
            <a:r>
              <a:rPr lang="de-CH" sz="14400" dirty="0" smtClean="0">
                <a:solidFill>
                  <a:schemeClr val="tx1"/>
                </a:solidFill>
              </a:rPr>
              <a:t>Ist wichtigste Voraussetzung um </a:t>
            </a:r>
            <a:r>
              <a:rPr lang="de-CH" sz="14400" dirty="0" err="1" smtClean="0">
                <a:solidFill>
                  <a:schemeClr val="tx1"/>
                </a:solidFill>
              </a:rPr>
              <a:t>öV</a:t>
            </a:r>
            <a:r>
              <a:rPr lang="de-CH" sz="14400" dirty="0" smtClean="0">
                <a:solidFill>
                  <a:schemeClr val="tx1"/>
                </a:solidFill>
              </a:rPr>
              <a:t> </a:t>
            </a:r>
            <a:r>
              <a:rPr lang="de-CH" sz="14400" dirty="0">
                <a:solidFill>
                  <a:schemeClr val="tx1"/>
                </a:solidFill>
              </a:rPr>
              <a:t>und </a:t>
            </a:r>
            <a:r>
              <a:rPr lang="de-CH" sz="14400" dirty="0" err="1" smtClean="0">
                <a:solidFill>
                  <a:schemeClr val="tx1"/>
                </a:solidFill>
              </a:rPr>
              <a:t>Langsamverkehr</a:t>
            </a:r>
            <a:r>
              <a:rPr lang="de-CH" sz="14400" dirty="0" smtClean="0">
                <a:solidFill>
                  <a:schemeClr val="tx1"/>
                </a:solidFill>
              </a:rPr>
              <a:t> auszubauen</a:t>
            </a:r>
          </a:p>
          <a:p>
            <a:r>
              <a:rPr lang="de-CH" sz="14400" dirty="0" smtClean="0">
                <a:solidFill>
                  <a:schemeClr val="tx1"/>
                </a:solidFill>
              </a:rPr>
              <a:t>Knoten </a:t>
            </a:r>
            <a:r>
              <a:rPr lang="de-CH" sz="14400" dirty="0">
                <a:solidFill>
                  <a:schemeClr val="tx1"/>
                </a:solidFill>
              </a:rPr>
              <a:t>Schrägseilbrücke </a:t>
            </a:r>
            <a:r>
              <a:rPr lang="de-CH" sz="14400" dirty="0" smtClean="0">
                <a:solidFill>
                  <a:schemeClr val="tx1"/>
                </a:solidFill>
              </a:rPr>
              <a:t>entlasten</a:t>
            </a:r>
          </a:p>
          <a:p>
            <a:r>
              <a:rPr lang="de-CH" sz="14400" dirty="0" smtClean="0">
                <a:solidFill>
                  <a:schemeClr val="tx1"/>
                </a:solidFill>
              </a:rPr>
              <a:t>Verkehrsregime ändern ;Lärmbelastung stark red.</a:t>
            </a:r>
          </a:p>
          <a:p>
            <a:r>
              <a:rPr lang="de-CH" sz="14400" dirty="0" smtClean="0">
                <a:solidFill>
                  <a:schemeClr val="tx1"/>
                </a:solidFill>
              </a:rPr>
              <a:t>Verkehr 2030 : 1/3 </a:t>
            </a:r>
            <a:r>
              <a:rPr lang="de-CH" sz="14400" dirty="0">
                <a:solidFill>
                  <a:schemeClr val="tx1"/>
                </a:solidFill>
              </a:rPr>
              <a:t>v</a:t>
            </a:r>
            <a:r>
              <a:rPr lang="de-CH" sz="14400" dirty="0" smtClean="0">
                <a:solidFill>
                  <a:schemeClr val="tx1"/>
                </a:solidFill>
              </a:rPr>
              <a:t>on heutiger Prognose , dann alles «hausgemacht»</a:t>
            </a:r>
          </a:p>
          <a:p>
            <a:r>
              <a:rPr lang="de-CH" sz="14400" dirty="0" smtClean="0">
                <a:solidFill>
                  <a:schemeClr val="tx1"/>
                </a:solidFill>
              </a:rPr>
              <a:t>Diepoldsau kann eigenständig mit Kanton verhandeln. </a:t>
            </a:r>
            <a:r>
              <a:rPr lang="de-CH" sz="14400" dirty="0" err="1" smtClean="0">
                <a:solidFill>
                  <a:schemeClr val="tx1"/>
                </a:solidFill>
              </a:rPr>
              <a:t>SüdRing</a:t>
            </a:r>
            <a:r>
              <a:rPr lang="de-CH" sz="14400" dirty="0" smtClean="0">
                <a:solidFill>
                  <a:schemeClr val="tx1"/>
                </a:solidFill>
              </a:rPr>
              <a:t> nur auf </a:t>
            </a:r>
            <a:r>
              <a:rPr lang="de-CH" sz="14400" dirty="0" err="1" smtClean="0">
                <a:solidFill>
                  <a:schemeClr val="tx1"/>
                </a:solidFill>
              </a:rPr>
              <a:t>Diepoldsauer</a:t>
            </a:r>
            <a:r>
              <a:rPr lang="de-CH" sz="14400" dirty="0" smtClean="0">
                <a:solidFill>
                  <a:schemeClr val="tx1"/>
                </a:solidFill>
              </a:rPr>
              <a:t> Grund</a:t>
            </a:r>
          </a:p>
          <a:p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38" y="6252386"/>
            <a:ext cx="209011" cy="20792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D928-831D-42DD-8BAA-3F76CD87B828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</a:t>
            </a:fld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-140208" y="26546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-146558" y="33090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dirty="0" smtClean="0"/>
              <a:t>  </a:t>
            </a:r>
            <a:endParaRPr lang="de-DE" dirty="0"/>
          </a:p>
        </p:txBody>
      </p:sp>
      <p:sp>
        <p:nvSpPr>
          <p:cNvPr id="10" name="Pfeil nach rechts 9"/>
          <p:cNvSpPr/>
          <p:nvPr/>
        </p:nvSpPr>
        <p:spPr>
          <a:xfrm>
            <a:off x="-146558" y="37469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-140208" y="42899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2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761" y="2167322"/>
            <a:ext cx="11017431" cy="3805881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sz="2700" b="1" dirty="0" smtClean="0">
                <a:latin typeface="helveticaneue-light"/>
              </a:rPr>
              <a:t/>
            </a:r>
            <a:br>
              <a:rPr lang="de-CH" sz="2700" b="1" dirty="0" smtClean="0">
                <a:latin typeface="helveticaneue-light"/>
              </a:rPr>
            </a:br>
            <a:r>
              <a:rPr lang="de-CH" sz="2700" b="1" dirty="0">
                <a:latin typeface="helveticaneue-light"/>
              </a:rPr>
              <a:t/>
            </a:r>
            <a:br>
              <a:rPr lang="de-CH" sz="2700" b="1" dirty="0">
                <a:latin typeface="helveticaneue-light"/>
              </a:rPr>
            </a:br>
            <a:r>
              <a:rPr lang="de-CH" sz="2700" b="1" dirty="0" smtClean="0">
                <a:latin typeface="helveticaneue-light"/>
              </a:rPr>
              <a:t/>
            </a:r>
            <a:br>
              <a:rPr lang="de-CH" sz="2700" b="1" dirty="0" smtClean="0">
                <a:latin typeface="helveticaneue-light"/>
              </a:rPr>
            </a:br>
            <a:r>
              <a:rPr lang="de-CH" sz="2700" b="1" dirty="0" smtClean="0">
                <a:latin typeface="helveticaneue-light"/>
              </a:rPr>
              <a:t/>
            </a:r>
            <a:br>
              <a:rPr lang="de-CH" sz="2700" b="1" dirty="0" smtClean="0">
                <a:latin typeface="helveticaneue-light"/>
              </a:rPr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   	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46321" y="1241571"/>
            <a:ext cx="11057238" cy="4673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 smtClean="0"/>
          </a:p>
          <a:p>
            <a:endParaRPr lang="de-CH" sz="9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9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Wirtschaft , Gesellschaft, Umwelt sind integrale Bestandteile einer ausgewogenen Nachhaltigkeit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1200" b="1" dirty="0" smtClean="0">
              <a:latin typeface="helveticaneue-light"/>
            </a:endParaRPr>
          </a:p>
          <a:p>
            <a:r>
              <a:rPr lang="de-CH" sz="11200" b="1" dirty="0" smtClean="0">
                <a:latin typeface="helveticaneue-light"/>
              </a:rPr>
              <a:t>Rationalität vor Emotionalität dank intensiver Information </a:t>
            </a:r>
            <a:endParaRPr lang="de-CH" sz="11200" b="1" dirty="0">
              <a:latin typeface="helveticaneue-light"/>
            </a:endParaRPr>
          </a:p>
          <a:p>
            <a:endParaRPr lang="de-CH" sz="11200" b="1" dirty="0">
              <a:latin typeface="helveticaneue-light"/>
            </a:endParaRPr>
          </a:p>
          <a:p>
            <a:r>
              <a:rPr lang="de-CH" sz="11200" b="1" dirty="0" smtClean="0">
                <a:latin typeface="helveticaneue-light"/>
              </a:rPr>
              <a:t>      </a:t>
            </a:r>
            <a:r>
              <a:rPr lang="de-CH" sz="11200" b="1" dirty="0" err="1" smtClean="0">
                <a:latin typeface="helveticaneue-light"/>
              </a:rPr>
              <a:t>Enddecke</a:t>
            </a:r>
            <a:r>
              <a:rPr lang="de-CH" sz="11200" b="1" dirty="0" smtClean="0">
                <a:latin typeface="helveticaneue-light"/>
              </a:rPr>
              <a:t> den </a:t>
            </a:r>
            <a:r>
              <a:rPr lang="de-CH" sz="11200" b="1" dirty="0" err="1" smtClean="0">
                <a:latin typeface="helveticaneue-light"/>
              </a:rPr>
              <a:t>Misstand</a:t>
            </a:r>
            <a:r>
              <a:rPr lang="de-CH" sz="11200" b="1" dirty="0" smtClean="0">
                <a:latin typeface="helveticaneue-light"/>
              </a:rPr>
              <a:t> und leite Massnahmen ein.</a:t>
            </a:r>
          </a:p>
          <a:p>
            <a:r>
              <a:rPr lang="de-CH" sz="11200" b="1" dirty="0" smtClean="0">
                <a:latin typeface="helveticaneue-light"/>
              </a:rPr>
              <a:t>      ohne vorgefasste Meinung, mit Mut und Weitsicht</a:t>
            </a:r>
          </a:p>
          <a:p>
            <a:endParaRPr lang="de-CH" sz="11200" b="1" smtClean="0">
              <a:latin typeface="helveticaneue-light"/>
            </a:endParaRPr>
          </a:p>
          <a:p>
            <a:endParaRPr lang="de-CH" sz="11200" b="1" dirty="0" smtClean="0">
              <a:latin typeface="helveticaneue-light"/>
            </a:endParaRPr>
          </a:p>
          <a:p>
            <a:r>
              <a:rPr lang="de-CH" sz="11200" b="1" dirty="0" smtClean="0">
                <a:latin typeface="helveticaneue-light"/>
              </a:rPr>
              <a:t>      </a:t>
            </a:r>
            <a:r>
              <a:rPr lang="de-CH" sz="14400" b="1" dirty="0" smtClean="0">
                <a:latin typeface="helveticaneue-light"/>
              </a:rPr>
              <a:t>Gemeinderat Diepoldsau ist gefordert.</a:t>
            </a:r>
          </a:p>
          <a:p>
            <a:endParaRPr lang="de-CH" sz="14400" b="1" dirty="0" smtClean="0">
              <a:latin typeface="helveticaneue-light"/>
            </a:endParaRPr>
          </a:p>
          <a:p>
            <a:r>
              <a:rPr lang="de-CH" sz="11200" b="1" dirty="0" smtClean="0">
                <a:latin typeface="helveticaneue-light"/>
              </a:rPr>
              <a:t>			Danke für die Zeit </a:t>
            </a:r>
            <a:endParaRPr lang="de-CH" sz="11200" b="1" dirty="0">
              <a:latin typeface="helveticaneue-light"/>
            </a:endParaRPr>
          </a:p>
          <a:p>
            <a:r>
              <a:rPr lang="de-CH" sz="11200" b="1" dirty="0" smtClean="0"/>
              <a:t/>
            </a:r>
            <a:br>
              <a:rPr lang="de-CH" sz="11200" b="1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02B2F-768A-45CA-8217-AB84CDC6B177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30</a:t>
            </a:fld>
            <a:endParaRPr lang="de-DE"/>
          </a:p>
        </p:txBody>
      </p:sp>
      <p:sp>
        <p:nvSpPr>
          <p:cNvPr id="7" name="Pfeil nach rechts 6"/>
          <p:cNvSpPr/>
          <p:nvPr/>
        </p:nvSpPr>
        <p:spPr>
          <a:xfrm>
            <a:off x="457117" y="3417799"/>
            <a:ext cx="978408" cy="484632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457117" y="44531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63398" y="317030"/>
            <a:ext cx="1059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SüdRing</a:t>
            </a: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löst alle 3 Aufgaben aus Netzstrategie DHAMK   !!!!!!</a:t>
            </a: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838200" y="317030"/>
            <a:ext cx="10515600" cy="0"/>
          </a:xfrm>
          <a:prstGeom prst="line">
            <a:avLst/>
          </a:prstGeom>
          <a:ln w="76200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838200" y="939214"/>
            <a:ext cx="10515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Kiesentnahme </a:t>
            </a:r>
            <a:r>
              <a:rPr lang="de-CH" dirty="0" err="1" smtClean="0"/>
              <a:t>Rhesi</a:t>
            </a:r>
            <a:r>
              <a:rPr lang="de-CH" dirty="0" smtClean="0"/>
              <a:t> zw. km 75 /km 76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DFF8-ABAB-4B5E-AFB9-D0BEA3BA358D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31</a:t>
            </a:fld>
            <a:endParaRPr lang="de-DE"/>
          </a:p>
        </p:txBody>
      </p:sp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20937" y="468455"/>
            <a:ext cx="9418320" cy="52978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30097" y="1690688"/>
            <a:ext cx="430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Anschlusspunkt </a:t>
            </a:r>
            <a:r>
              <a:rPr lang="de-CH" dirty="0" err="1" smtClean="0"/>
              <a:t>SüdRing</a:t>
            </a:r>
            <a:r>
              <a:rPr lang="de-CH" dirty="0" smtClean="0"/>
              <a:t>  zw. km 76 /km 77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8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DE17-3707-4279-9075-A0B776EC7ABA}" type="datetime1">
              <a:rPr lang="de-DE" smtClean="0"/>
              <a:t>11.11.2019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32</a:t>
            </a:fld>
            <a:endParaRPr lang="de-DE"/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26516" t="39218" r="28308" b="1821"/>
          <a:stretch/>
        </p:blipFill>
        <p:spPr bwMode="auto">
          <a:xfrm>
            <a:off x="3251499" y="1328955"/>
            <a:ext cx="6073732" cy="4713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836579" y="251737"/>
            <a:ext cx="4903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/>
              <a:t>L 45    Anschlussstelle Rheintal Mitte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3379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6982"/>
            <a:ext cx="10515600" cy="734724"/>
          </a:xfrm>
        </p:spPr>
        <p:txBody>
          <a:bodyPr/>
          <a:lstStyle/>
          <a:p>
            <a:r>
              <a:rPr lang="de-CH" dirty="0" err="1" smtClean="0"/>
              <a:t>SüdRing</a:t>
            </a:r>
            <a:r>
              <a:rPr lang="de-CH" dirty="0" smtClean="0"/>
              <a:t> hilft mehr als </a:t>
            </a:r>
            <a:r>
              <a:rPr lang="de-CH" smtClean="0"/>
              <a:t>nur Konzeption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EC45-3A4C-4FB5-A8C9-1F64D7871036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33</a:t>
            </a:fld>
            <a:endParaRPr lang="de-DE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43825" t="29762" r="14552" b="6909"/>
          <a:stretch/>
        </p:blipFill>
        <p:spPr bwMode="auto">
          <a:xfrm>
            <a:off x="410614" y="831706"/>
            <a:ext cx="7389495" cy="6323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800109" y="1343891"/>
            <a:ext cx="42394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/>
              <a:t>Auszug aus: </a:t>
            </a:r>
            <a:r>
              <a:rPr lang="de-CH" sz="3200" dirty="0" err="1" smtClean="0"/>
              <a:t>Agglo</a:t>
            </a:r>
            <a:r>
              <a:rPr lang="de-CH" sz="3200" dirty="0" smtClean="0"/>
              <a:t> Rheintal Bericht 26.1.2018</a:t>
            </a:r>
          </a:p>
          <a:p>
            <a:r>
              <a:rPr lang="de-CH" sz="3200" dirty="0" smtClean="0"/>
              <a:t>«ergänzendes Strassennetz»</a:t>
            </a:r>
          </a:p>
          <a:p>
            <a:r>
              <a:rPr lang="de-CH" sz="3200" dirty="0" smtClean="0"/>
              <a:t>(in Konzeption Korridor räumlich nicht verortet)</a:t>
            </a:r>
          </a:p>
          <a:p>
            <a:r>
              <a:rPr lang="de-CH" sz="3200" dirty="0" err="1" smtClean="0"/>
              <a:t>SüdRing</a:t>
            </a:r>
            <a:r>
              <a:rPr lang="de-CH" sz="3200" dirty="0" smtClean="0"/>
              <a:t> schafft Raum für </a:t>
            </a:r>
            <a:r>
              <a:rPr lang="de-CH" sz="3200" dirty="0" err="1" smtClean="0"/>
              <a:t>öV</a:t>
            </a:r>
            <a:endParaRPr lang="de-DE" sz="3200" dirty="0"/>
          </a:p>
        </p:txBody>
      </p:sp>
      <p:sp>
        <p:nvSpPr>
          <p:cNvPr id="12" name="Pfeil nach links 11"/>
          <p:cNvSpPr/>
          <p:nvPr/>
        </p:nvSpPr>
        <p:spPr>
          <a:xfrm rot="10054714">
            <a:off x="844095" y="3024909"/>
            <a:ext cx="3577061" cy="4440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9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8369" y="465826"/>
            <a:ext cx="10515600" cy="835754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Kiestransporte A/CH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7753" y="1368468"/>
            <a:ext cx="10515600" cy="5221802"/>
          </a:xfrm>
        </p:spPr>
        <p:txBody>
          <a:bodyPr/>
          <a:lstStyle/>
          <a:p>
            <a:r>
              <a:rPr lang="de-CH" dirty="0" smtClean="0"/>
              <a:t>Sämtliche Kiestransporte Steinbruch </a:t>
            </a:r>
            <a:r>
              <a:rPr lang="de-CH" dirty="0" err="1" smtClean="0"/>
              <a:t>Unterklien</a:t>
            </a:r>
            <a:r>
              <a:rPr lang="de-CH" dirty="0" smtClean="0"/>
              <a:t> führen durch Diepoldsau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34" y="1752701"/>
            <a:ext cx="4098558" cy="4654550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B0C8-BAB2-48E3-B1C9-0F4679C85581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7142205" y="2496065"/>
            <a:ext cx="4211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Abklären:</a:t>
            </a:r>
          </a:p>
          <a:p>
            <a:r>
              <a:rPr lang="de-CH" dirty="0" smtClean="0"/>
              <a:t>Zukünftige Entwicklung: Kieswerk Sieber</a:t>
            </a:r>
          </a:p>
          <a:p>
            <a:r>
              <a:rPr lang="de-CH" dirty="0" smtClean="0"/>
              <a:t>Ausbau Beton-Recycling zu Sand/Kies  ?</a:t>
            </a:r>
          </a:p>
          <a:p>
            <a:r>
              <a:rPr lang="de-CH" dirty="0" smtClean="0"/>
              <a:t>Stand ?  (Sieber/Ritter)</a:t>
            </a:r>
          </a:p>
          <a:p>
            <a:r>
              <a:rPr lang="de-CH" dirty="0" smtClean="0"/>
              <a:t>LKW Transporte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0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096" y="365125"/>
            <a:ext cx="10514704" cy="828973"/>
          </a:xfrm>
        </p:spPr>
        <p:txBody>
          <a:bodyPr/>
          <a:lstStyle/>
          <a:p>
            <a:r>
              <a:rPr lang="de-DE" b="1" dirty="0" smtClean="0"/>
              <a:t>Netzstrategie </a:t>
            </a:r>
            <a:r>
              <a:rPr lang="de-DE" b="1" dirty="0"/>
              <a:t>Raum </a:t>
            </a:r>
            <a:r>
              <a:rPr lang="de-DE" b="1" dirty="0" smtClean="0"/>
              <a:t>DHAMK 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949005" y="456445"/>
            <a:ext cx="292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Kopie: aus Netzstrategie Schlussbericht 28.Mai 2018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454588" y="5163671"/>
            <a:ext cx="4421393" cy="71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/>
          <p:cNvPicPr/>
          <p:nvPr/>
        </p:nvPicPr>
        <p:blipFill rotWithShape="1">
          <a:blip r:embed="rId2"/>
          <a:srcRect l="-662" t="-7262" r="4538" b="3939"/>
          <a:stretch/>
        </p:blipFill>
        <p:spPr bwMode="auto">
          <a:xfrm>
            <a:off x="-415238" y="-317578"/>
            <a:ext cx="8979243" cy="5481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47058-7500-4F56-B444-0EB471174903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2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1F51-CCED-44C9-955B-9EBDB46DE58C}" type="datetime1">
              <a:rPr lang="de-DE" smtClean="0"/>
              <a:t>11.11.2019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21825" t="20870" r="41138"/>
          <a:stretch/>
        </p:blipFill>
        <p:spPr bwMode="auto">
          <a:xfrm>
            <a:off x="3385751" y="98854"/>
            <a:ext cx="5029200" cy="6005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73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697"/>
          </a:xfrm>
        </p:spPr>
        <p:txBody>
          <a:bodyPr/>
          <a:lstStyle/>
          <a:p>
            <a:r>
              <a:rPr lang="de-CH" dirty="0" smtClean="0"/>
              <a:t>2.Autobahnanschluss / Güter-Zollabfertigung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8B7D-C52F-47F7-A108-778853D4E626}" type="datetime1">
              <a:rPr lang="de-DE" smtClean="0"/>
              <a:t>11.11.2019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272747" y="1136822"/>
            <a:ext cx="1057738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dirty="0" err="1" smtClean="0"/>
              <a:t>Agglo</a:t>
            </a:r>
            <a:r>
              <a:rPr lang="de-CH" sz="2800" b="1" dirty="0" smtClean="0"/>
              <a:t> Rheintal :Zukunftsbild 28.Jan. 2018</a:t>
            </a:r>
          </a:p>
          <a:p>
            <a:r>
              <a:rPr lang="de-CH" i="1" dirty="0" smtClean="0"/>
              <a:t> </a:t>
            </a:r>
            <a:r>
              <a:rPr lang="de-CH" b="1" dirty="0" smtClean="0"/>
              <a:t>1. ohne Südliche Autobahnverbindung (aus Netzstrategie übernommen)</a:t>
            </a:r>
          </a:p>
          <a:p>
            <a:r>
              <a:rPr lang="de-CH" b="1" dirty="0" smtClean="0"/>
              <a:t> 2. Ohne Zollabfertigung im Mittelrheintal (aus Netzstrategie übernommen)</a:t>
            </a:r>
          </a:p>
          <a:p>
            <a:endParaRPr lang="de-CH" dirty="0" smtClean="0"/>
          </a:p>
          <a:p>
            <a:r>
              <a:rPr lang="de-DE" sz="3200" b="1" dirty="0"/>
              <a:t>Mobilitätsstrategie St.Galler </a:t>
            </a:r>
            <a:r>
              <a:rPr lang="de-DE" sz="3200" b="1" dirty="0" smtClean="0"/>
              <a:t>Rheintal  5.5.2017</a:t>
            </a:r>
          </a:p>
          <a:p>
            <a:r>
              <a:rPr lang="de-CH" dirty="0" smtClean="0"/>
              <a:t>1.Falls </a:t>
            </a:r>
            <a:r>
              <a:rPr lang="de-CH" dirty="0"/>
              <a:t>keine Autobahnverbindung kommen würde, </a:t>
            </a:r>
            <a:r>
              <a:rPr lang="de-CH" dirty="0" smtClean="0"/>
              <a:t>ist eine </a:t>
            </a:r>
            <a:r>
              <a:rPr lang="de-CH" dirty="0"/>
              <a:t>Umfahrung Diepoldsau als Fortsetzung </a:t>
            </a:r>
            <a:r>
              <a:rPr lang="de-CH" dirty="0" smtClean="0"/>
              <a:t>der     Rietstrasse angedacht…  </a:t>
            </a:r>
            <a:r>
              <a:rPr lang="de-CH" b="1" dirty="0" smtClean="0"/>
              <a:t>siehe S.84</a:t>
            </a:r>
            <a:endParaRPr lang="de-CH" b="1" dirty="0"/>
          </a:p>
          <a:p>
            <a:r>
              <a:rPr lang="de-CH" dirty="0" smtClean="0"/>
              <a:t>2.…internationalen </a:t>
            </a:r>
            <a:r>
              <a:rPr lang="de-CH" dirty="0"/>
              <a:t>Strassengüterverkehr auf das </a:t>
            </a:r>
            <a:r>
              <a:rPr lang="de-CH" dirty="0" smtClean="0"/>
              <a:t>Zollamt in </a:t>
            </a:r>
            <a:r>
              <a:rPr lang="de-CH" dirty="0"/>
              <a:t>St. </a:t>
            </a:r>
            <a:r>
              <a:rPr lang="de-CH" dirty="0" err="1"/>
              <a:t>Margrethen</a:t>
            </a:r>
            <a:r>
              <a:rPr lang="de-CH" dirty="0"/>
              <a:t> zu </a:t>
            </a:r>
            <a:r>
              <a:rPr lang="de-CH" dirty="0" smtClean="0"/>
              <a:t>reduzieren</a:t>
            </a:r>
          </a:p>
          <a:p>
            <a:r>
              <a:rPr lang="de-CH" dirty="0" smtClean="0"/>
              <a:t>…..Richtung </a:t>
            </a:r>
            <a:r>
              <a:rPr lang="de-CH" dirty="0"/>
              <a:t>Schweiz besteht die </a:t>
            </a:r>
            <a:r>
              <a:rPr lang="de-CH" dirty="0" smtClean="0"/>
              <a:t>Zollabfertigung </a:t>
            </a:r>
            <a:r>
              <a:rPr lang="de-DE" dirty="0" smtClean="0"/>
              <a:t>in Wolfurt  </a:t>
            </a:r>
            <a:r>
              <a:rPr lang="de-DE" b="1" dirty="0" smtClean="0"/>
              <a:t>siehe S.85</a:t>
            </a:r>
          </a:p>
          <a:p>
            <a:pPr lvl="1"/>
            <a:endParaRPr lang="de-DE" b="1" dirty="0" smtClean="0"/>
          </a:p>
          <a:p>
            <a:r>
              <a:rPr lang="de-CH" sz="2400" b="1" dirty="0" smtClean="0"/>
              <a:t>        Deckungsgleiche Aussagen in dem Bericht  Netzstrategie</a:t>
            </a:r>
          </a:p>
          <a:p>
            <a:r>
              <a:rPr lang="de-CH" sz="2400" b="1" dirty="0" smtClean="0"/>
              <a:t>        Siehe </a:t>
            </a:r>
            <a:r>
              <a:rPr lang="de-CH" sz="2400" b="1" dirty="0"/>
              <a:t>Seite 43, 44, </a:t>
            </a:r>
            <a:r>
              <a:rPr lang="de-CH" sz="2400" b="1" dirty="0" smtClean="0"/>
              <a:t>46   (ASTRA /</a:t>
            </a:r>
            <a:r>
              <a:rPr lang="de-CH" sz="2400" b="1" dirty="0" err="1" smtClean="0"/>
              <a:t>Asfinag</a:t>
            </a:r>
            <a:r>
              <a:rPr lang="de-CH" sz="2400" b="1" dirty="0" smtClean="0"/>
              <a:t>)</a:t>
            </a:r>
          </a:p>
          <a:p>
            <a:r>
              <a:rPr lang="de-CH" sz="2400" b="1" dirty="0"/>
              <a:t> L45  wird gebaut </a:t>
            </a:r>
            <a:endParaRPr lang="de-CH" sz="2400" b="1" dirty="0" smtClean="0"/>
          </a:p>
          <a:p>
            <a:r>
              <a:rPr lang="de-CH" b="1" dirty="0" smtClean="0"/>
              <a:t>Massnahmenkonzept 1 (MK1) : </a:t>
            </a:r>
            <a:r>
              <a:rPr lang="de-CH" b="1" dirty="0" err="1" smtClean="0"/>
              <a:t>öV</a:t>
            </a:r>
            <a:r>
              <a:rPr lang="de-CH" b="1" dirty="0" smtClean="0"/>
              <a:t> Befreiungsschlag nicht zur Diskussion</a:t>
            </a:r>
          </a:p>
          <a:p>
            <a:r>
              <a:rPr lang="de-CH" dirty="0" smtClean="0"/>
              <a:t>Varianten </a:t>
            </a:r>
            <a:r>
              <a:rPr lang="de-CH" dirty="0"/>
              <a:t>mit diesen Forderungen wird nicht mehr weiter eingegangen</a:t>
            </a:r>
          </a:p>
          <a:p>
            <a:endParaRPr lang="de-DE" b="1" dirty="0"/>
          </a:p>
        </p:txBody>
      </p:sp>
      <p:sp>
        <p:nvSpPr>
          <p:cNvPr id="9" name="Pfeil nach rechts 8"/>
          <p:cNvSpPr/>
          <p:nvPr/>
        </p:nvSpPr>
        <p:spPr>
          <a:xfrm>
            <a:off x="795899" y="44243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85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305" y="1510018"/>
            <a:ext cx="4511764" cy="5603846"/>
          </a:xfrm>
        </p:spPr>
        <p:txBody>
          <a:bodyPr>
            <a:normAutofit fontScale="90000"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sz="3200" b="1" dirty="0" smtClean="0"/>
              <a:t>3. </a:t>
            </a:r>
            <a:r>
              <a:rPr lang="de-DE" sz="3200" b="1" dirty="0" err="1" smtClean="0"/>
              <a:t>Autom</a:t>
            </a:r>
            <a:r>
              <a:rPr lang="de-DE" sz="3200" b="1" dirty="0"/>
              <a:t>. Verkehrszählungen </a:t>
            </a:r>
            <a:r>
              <a:rPr lang="de-DE" sz="3200" b="1" dirty="0" err="1" smtClean="0"/>
              <a:t>Kantonsstrassen</a:t>
            </a:r>
            <a:r>
              <a:rPr lang="de-DE" sz="3200" b="1" dirty="0" smtClean="0"/>
              <a:t> </a:t>
            </a:r>
            <a:r>
              <a:rPr lang="de-DE" sz="3200" b="1" dirty="0"/>
              <a:t>SG </a:t>
            </a:r>
            <a:r>
              <a:rPr lang="de-DE" sz="3200" b="1" dirty="0" smtClean="0"/>
              <a:t>2016</a:t>
            </a:r>
            <a:r>
              <a:rPr lang="de-DE" sz="3200" b="1" dirty="0"/>
              <a:t/>
            </a:r>
            <a:br>
              <a:rPr lang="de-DE" sz="3200" b="1" dirty="0"/>
            </a:br>
            <a:r>
              <a:rPr lang="de-DE" altLang="de-DE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116   </a:t>
            </a:r>
            <a:r>
              <a:rPr lang="de-DE" altLang="de-DE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Zählstel</a:t>
            </a:r>
            <a:r>
              <a:rPr lang="de-DE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de-DE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Diepoldsau </a:t>
            </a:r>
            <a:r>
              <a:rPr lang="de-DE" altLang="de-DE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Schrägseil-Rheinbrücke</a:t>
            </a:r>
            <a:r>
              <a:rPr lang="de-DE" altLang="de-DE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altLang="de-DE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altLang="de-DE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de-DE" altLang="de-DE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Tagesmittel – Wert: Rang </a:t>
            </a:r>
            <a:r>
              <a:rPr lang="de-DE" altLang="de-DE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</a:t>
            </a:r>
            <a:r>
              <a:rPr lang="de-DE" altLang="de-DE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de-DE" altLang="de-DE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Kanton</a:t>
            </a:r>
            <a:br>
              <a:rPr lang="de-DE" altLang="de-DE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dirty="0" smtClean="0"/>
              <a:t>(</a:t>
            </a:r>
            <a:r>
              <a:rPr lang="de-DE" sz="2800" b="1" dirty="0"/>
              <a:t>2017 keine Zählung </a:t>
            </a:r>
            <a:r>
              <a:rPr lang="de-DE" sz="2800" b="1" dirty="0" err="1" smtClean="0"/>
              <a:t>möglich,Brückensanierung</a:t>
            </a:r>
            <a:r>
              <a:rPr lang="de-DE" sz="2800" b="1" dirty="0" smtClean="0"/>
              <a:t>)</a:t>
            </a:r>
            <a:r>
              <a:rPr lang="de-DE" sz="4000" b="1" dirty="0"/>
              <a:t/>
            </a:r>
            <a:br>
              <a:rPr lang="de-DE" sz="4000" b="1" dirty="0"/>
            </a:br>
            <a:r>
              <a:rPr lang="de-DE" altLang="de-DE" sz="2700" dirty="0"/>
              <a:t/>
            </a:r>
            <a:br>
              <a:rPr lang="de-DE" altLang="de-DE" sz="2700" dirty="0"/>
            </a:br>
            <a:r>
              <a:rPr lang="de-DE" altLang="de-DE" sz="2700" dirty="0" smtClean="0"/>
              <a:t>Ohne  3  Autobahnzubringer:</a:t>
            </a:r>
            <a:br>
              <a:rPr lang="de-DE" altLang="de-DE" sz="2700" dirty="0" smtClean="0"/>
            </a:br>
            <a:r>
              <a:rPr lang="de-DE" altLang="de-DE" sz="2700" b="1" dirty="0" smtClean="0"/>
              <a:t>   Schrägseilbrücke : Rang 2</a:t>
            </a:r>
            <a:br>
              <a:rPr lang="de-DE" altLang="de-DE" sz="2700" b="1" dirty="0" smtClean="0"/>
            </a:br>
            <a:r>
              <a:rPr lang="de-DE" altLang="de-DE" sz="2700" b="1" dirty="0" smtClean="0"/>
              <a:t>    Kanton </a:t>
            </a:r>
            <a:r>
              <a:rPr lang="de-DE" altLang="de-DE" sz="2700" b="1" dirty="0" err="1"/>
              <a:t>S</a:t>
            </a:r>
            <a:r>
              <a:rPr lang="de-DE" altLang="de-DE" sz="2700" b="1" dirty="0" err="1" smtClean="0"/>
              <a:t>t.Gallen</a:t>
            </a:r>
            <a:r>
              <a:rPr lang="de-DE" altLang="de-DE" sz="2700" b="1" dirty="0" smtClean="0"/>
              <a:t/>
            </a:r>
            <a:br>
              <a:rPr lang="de-DE" altLang="de-DE" sz="2700" b="1" dirty="0" smtClean="0"/>
            </a:br>
            <a:r>
              <a:rPr lang="de-DE" altLang="de-DE" sz="4400" b="1" dirty="0">
                <a:latin typeface="Arial" panose="020B0604020202020204" pitchFamily="34" charset="0"/>
              </a:rPr>
              <a:t/>
            </a:r>
            <a:br>
              <a:rPr lang="de-DE" altLang="de-DE" sz="4400" b="1" dirty="0">
                <a:latin typeface="Arial" panose="020B0604020202020204" pitchFamily="34" charset="0"/>
              </a:rPr>
            </a:b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15468"/>
              </p:ext>
            </p:extLst>
          </p:nvPr>
        </p:nvGraphicFramePr>
        <p:xfrm>
          <a:off x="5651157" y="562801"/>
          <a:ext cx="5387546" cy="475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7957"/>
                <a:gridCol w="1067486"/>
                <a:gridCol w="1412103"/>
              </a:tblGrid>
              <a:tr h="408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Verkehrszählstelle 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Jahresmittel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Höchster Jahrestag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4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Schmerikon A53 Uznaberg 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von und nach Schmerikon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27'851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35901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3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St.Gallen Unterer Graben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von und nach Blumenbergplatz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23'607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29649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4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Wagen A53 Erlen 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von und nach Schmerikon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22'923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29305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4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Jona Umfahrung </a:t>
                      </a:r>
                      <a:r>
                        <a:rPr lang="de-DE" sz="1800" dirty="0" smtClean="0">
                          <a:effectLst/>
                        </a:rPr>
                        <a:t>A53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von und nach Rüti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22'452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29009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4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Diepoldsau : Rheinbrücke 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Von und nach Widnau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21114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27764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1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Diepoldsau : Zollamt </a:t>
                      </a:r>
                      <a:r>
                        <a:rPr lang="de-DE" sz="1800" dirty="0" err="1">
                          <a:effectLst/>
                        </a:rPr>
                        <a:t>H‘ems</a:t>
                      </a:r>
                      <a:endParaRPr lang="de-DE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Von und nach </a:t>
                      </a:r>
                      <a:r>
                        <a:rPr lang="de-DE" sz="1800" dirty="0" err="1">
                          <a:effectLst/>
                        </a:rPr>
                        <a:t>Widnau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11037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17662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19449" y="1865881"/>
            <a:ext cx="15646391" cy="45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E7E-6976-41D7-8EA1-F6DC422BB531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3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391" y="225853"/>
            <a:ext cx="10471336" cy="776438"/>
          </a:xfrm>
        </p:spPr>
        <p:txBody>
          <a:bodyPr>
            <a:normAutofit/>
          </a:bodyPr>
          <a:lstStyle/>
          <a:p>
            <a:r>
              <a:rPr lang="de-CH" sz="3600" dirty="0" smtClean="0"/>
              <a:t>4. </a:t>
            </a:r>
            <a:r>
              <a:rPr lang="de-CH" sz="3600" dirty="0" err="1" smtClean="0"/>
              <a:t>SüdRing</a:t>
            </a:r>
            <a:r>
              <a:rPr lang="de-CH" sz="3600" dirty="0" smtClean="0"/>
              <a:t> /Netzstrategie</a:t>
            </a:r>
            <a:endParaRPr lang="de-DE" sz="3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graphicFrame>
        <p:nvGraphicFramePr>
          <p:cNvPr id="12" name="Inhaltsplatzhalt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549933"/>
              </p:ext>
            </p:extLst>
          </p:nvPr>
        </p:nvGraphicFramePr>
        <p:xfrm>
          <a:off x="5951238" y="280880"/>
          <a:ext cx="5822743" cy="5383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2743"/>
              </a:tblGrid>
              <a:tr h="328367">
                <a:tc>
                  <a:txBody>
                    <a:bodyPr/>
                    <a:lstStyle/>
                    <a:p>
                      <a:r>
                        <a:rPr lang="de-CH" dirty="0" smtClean="0"/>
                        <a:t>Bemerkungen siehe Netzstrategiebericht</a:t>
                      </a:r>
                      <a:endParaRPr lang="de-DE" dirty="0"/>
                    </a:p>
                  </a:txBody>
                  <a:tcPr/>
                </a:tc>
              </a:tr>
              <a:tr h="738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err="1" smtClean="0"/>
                        <a:t>SüdRing</a:t>
                      </a:r>
                      <a:r>
                        <a:rPr lang="de-CH" dirty="0" smtClean="0"/>
                        <a:t>:    Neue Varianten 1 +2     oberirdisch , Kanton/Gemeinde für Planung, Realisierung zuständig</a:t>
                      </a:r>
                      <a:endParaRPr lang="de-DE" dirty="0"/>
                    </a:p>
                  </a:txBody>
                  <a:tcPr/>
                </a:tc>
              </a:tr>
              <a:tr h="1067194">
                <a:tc>
                  <a:txBody>
                    <a:bodyPr/>
                    <a:lstStyle/>
                    <a:p>
                      <a:r>
                        <a:rPr lang="de-CH" dirty="0" smtClean="0"/>
                        <a:t>A13/A14 Zusammenschluss</a:t>
                      </a:r>
                    </a:p>
                    <a:p>
                      <a:r>
                        <a:rPr lang="de-CH" dirty="0" err="1" smtClean="0"/>
                        <a:t>Asfinag</a:t>
                      </a:r>
                      <a:r>
                        <a:rPr lang="de-CH" dirty="0" smtClean="0"/>
                        <a:t> :Keine hochrangige Bedeutung</a:t>
                      </a:r>
                    </a:p>
                    <a:p>
                      <a:r>
                        <a:rPr lang="de-CH" dirty="0" smtClean="0"/>
                        <a:t>Astra:      Nationalstrasse kein Planungsauftrag</a:t>
                      </a:r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</a:tr>
              <a:tr h="328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3.4. Nord Grundwassersituation lässt ein Bau nicht zu</a:t>
                      </a:r>
                      <a:endParaRPr lang="de-DE" dirty="0"/>
                    </a:p>
                  </a:txBody>
                  <a:tcPr/>
                </a:tc>
              </a:tr>
              <a:tr h="328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3.3. Grundwassersituation lässt ein Bau nicht zu</a:t>
                      </a:r>
                      <a:endParaRPr lang="de-DE" dirty="0"/>
                    </a:p>
                  </a:txBody>
                  <a:tcPr/>
                </a:tc>
              </a:tr>
              <a:tr h="820918"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3.4 Süd: Hohenems/ </a:t>
                      </a:r>
                      <a:r>
                        <a:rPr lang="de-CH" dirty="0" err="1" smtClean="0"/>
                        <a:t>Altach</a:t>
                      </a:r>
                      <a:r>
                        <a:rPr lang="de-CH" dirty="0" smtClean="0"/>
                        <a:t> nicht in der Lage Stellung zu beziehen / Anschluss an </a:t>
                      </a:r>
                      <a:r>
                        <a:rPr lang="de-CH" dirty="0" err="1" smtClean="0"/>
                        <a:t>SüdRing</a:t>
                      </a:r>
                      <a:r>
                        <a:rPr lang="de-CH" dirty="0" smtClean="0"/>
                        <a:t> verhandelbar</a:t>
                      </a:r>
                    </a:p>
                    <a:p>
                      <a:pPr algn="ctr"/>
                      <a:r>
                        <a:rPr lang="de-CH" dirty="0" smtClean="0"/>
                        <a:t>Zoll hat andere Prioritäten ( </a:t>
                      </a:r>
                      <a:r>
                        <a:rPr lang="de-CH" dirty="0" err="1" smtClean="0"/>
                        <a:t>Wolfurt,St.Margr</a:t>
                      </a:r>
                      <a:r>
                        <a:rPr lang="de-CH" dirty="0" smtClean="0"/>
                        <a:t>.)</a:t>
                      </a:r>
                      <a:endParaRPr lang="de-DE" dirty="0"/>
                    </a:p>
                  </a:txBody>
                  <a:tcPr/>
                </a:tc>
              </a:tr>
              <a:tr h="820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3.2  Grundwassersituation lässt ein Bau nicht zu</a:t>
                      </a:r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/>
                </a:tc>
              </a:tr>
              <a:tr h="530477">
                <a:tc>
                  <a:txBody>
                    <a:bodyPr/>
                    <a:lstStyle/>
                    <a:p>
                      <a:r>
                        <a:rPr lang="de-CH" dirty="0" smtClean="0"/>
                        <a:t>Umleitung auf </a:t>
                      </a:r>
                      <a:r>
                        <a:rPr lang="de-CH" dirty="0" err="1" smtClean="0"/>
                        <a:t>SüdRing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6" name="Textfeld 65"/>
          <p:cNvSpPr txBox="1"/>
          <p:nvPr/>
        </p:nvSpPr>
        <p:spPr>
          <a:xfrm>
            <a:off x="952388" y="5723700"/>
            <a:ext cx="1070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      Ohne Ringstrasse: Diepoldsau kann nur Abwarten (&gt; 30 Jahre) und Durchgangsverkehr dulden </a:t>
            </a:r>
            <a:endParaRPr lang="de-DE" dirty="0"/>
          </a:p>
        </p:txBody>
      </p:sp>
      <p:sp>
        <p:nvSpPr>
          <p:cNvPr id="67" name="Pfeil nach rechts 66"/>
          <p:cNvSpPr/>
          <p:nvPr/>
        </p:nvSpPr>
        <p:spPr>
          <a:xfrm>
            <a:off x="210111" y="56661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Pfeil nach rechts 67"/>
          <p:cNvSpPr/>
          <p:nvPr/>
        </p:nvSpPr>
        <p:spPr>
          <a:xfrm rot="10800000">
            <a:off x="10449438" y="5664578"/>
            <a:ext cx="978408" cy="504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9CE1-8719-4485-827B-0F321F9A6225}" type="datetime1">
              <a:rPr lang="de-DE" smtClean="0"/>
              <a:t>11.11.2019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6</a:t>
            </a:fld>
            <a:endParaRPr lang="de-DE"/>
          </a:p>
        </p:txBody>
      </p:sp>
      <p:pic>
        <p:nvPicPr>
          <p:cNvPr id="19" name="Grafik 18"/>
          <p:cNvPicPr/>
          <p:nvPr/>
        </p:nvPicPr>
        <p:blipFill rotWithShape="1">
          <a:blip r:embed="rId2"/>
          <a:srcRect l="21825" t="20870" r="41138"/>
          <a:stretch/>
        </p:blipFill>
        <p:spPr bwMode="auto">
          <a:xfrm>
            <a:off x="623033" y="978302"/>
            <a:ext cx="3897399" cy="4375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Gerade Verbindung mit Pfeil 22"/>
          <p:cNvCxnSpPr/>
          <p:nvPr/>
        </p:nvCxnSpPr>
        <p:spPr>
          <a:xfrm flipV="1">
            <a:off x="1302327" y="3815377"/>
            <a:ext cx="4660066" cy="132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255818" y="4444598"/>
            <a:ext cx="2788015" cy="120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2455209" y="3126539"/>
            <a:ext cx="3448610" cy="631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1188519" y="2029145"/>
            <a:ext cx="4738695" cy="1754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2113005" y="2725393"/>
            <a:ext cx="3764481" cy="95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V="1">
            <a:off x="2455209" y="1059871"/>
            <a:ext cx="3469538" cy="14599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Gerader Verbinder 76"/>
          <p:cNvCxnSpPr/>
          <p:nvPr/>
        </p:nvCxnSpPr>
        <p:spPr>
          <a:xfrm>
            <a:off x="2721234" y="4980189"/>
            <a:ext cx="202075" cy="126260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2923309" y="5106449"/>
            <a:ext cx="3001438" cy="27917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8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740" y="580186"/>
            <a:ext cx="10525685" cy="904369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5.Lösungsansatz: Vision </a:t>
            </a:r>
            <a:r>
              <a:rPr lang="de-CH" dirty="0" err="1" smtClean="0"/>
              <a:t>SüdRingstrasse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5218" y="2450928"/>
            <a:ext cx="10540851" cy="380145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>
                <a:solidFill>
                  <a:schemeClr val="tx1"/>
                </a:solidFill>
              </a:rPr>
              <a:t>Umfahrungsstrasse </a:t>
            </a:r>
            <a:r>
              <a:rPr lang="de-CH" b="1" dirty="0">
                <a:solidFill>
                  <a:schemeClr val="tx1"/>
                </a:solidFill>
              </a:rPr>
              <a:t>ab Diepoldsau Zoll </a:t>
            </a:r>
            <a:r>
              <a:rPr lang="de-CH" b="1" dirty="0" smtClean="0">
                <a:solidFill>
                  <a:schemeClr val="tx1"/>
                </a:solidFill>
              </a:rPr>
              <a:t>Hohenems-Rheinquerung-</a:t>
            </a:r>
          </a:p>
          <a:p>
            <a:r>
              <a:rPr lang="de-CH" b="1" dirty="0" smtClean="0">
                <a:solidFill>
                  <a:schemeClr val="tx1"/>
                </a:solidFill>
              </a:rPr>
              <a:t>       Verkehr aufgliedern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>
                <a:solidFill>
                  <a:schemeClr val="tx1"/>
                </a:solidFill>
              </a:rPr>
              <a:t>alles </a:t>
            </a:r>
            <a:r>
              <a:rPr lang="de-CH" b="1" dirty="0">
                <a:solidFill>
                  <a:schemeClr val="tx1"/>
                </a:solidFill>
              </a:rPr>
              <a:t>auf </a:t>
            </a:r>
            <a:r>
              <a:rPr lang="de-CH" b="1" dirty="0" err="1">
                <a:solidFill>
                  <a:schemeClr val="tx1"/>
                </a:solidFill>
              </a:rPr>
              <a:t>Diepoldsauer</a:t>
            </a:r>
            <a:r>
              <a:rPr lang="de-CH" b="1" dirty="0">
                <a:solidFill>
                  <a:schemeClr val="tx1"/>
                </a:solidFill>
              </a:rPr>
              <a:t> </a:t>
            </a:r>
            <a:r>
              <a:rPr lang="de-CH" b="1" dirty="0" smtClean="0">
                <a:solidFill>
                  <a:schemeClr val="tx1"/>
                </a:solidFill>
              </a:rPr>
              <a:t>Grundfläche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>
                <a:solidFill>
                  <a:schemeClr val="tx1"/>
                </a:solidFill>
              </a:rPr>
              <a:t>Umsetzung eines neuen Verkehrsregimes als Voraussetzung für die Durchgansverkehrs Reduktion </a:t>
            </a:r>
            <a:r>
              <a:rPr lang="de-CH" b="1" smtClean="0">
                <a:solidFill>
                  <a:schemeClr val="tx1"/>
                </a:solidFill>
              </a:rPr>
              <a:t>um </a:t>
            </a:r>
            <a:r>
              <a:rPr lang="de-CH" b="1" smtClean="0">
                <a:solidFill>
                  <a:schemeClr val="tx1"/>
                </a:solidFill>
              </a:rPr>
              <a:t>60 </a:t>
            </a:r>
            <a:r>
              <a:rPr lang="de-CH" b="1" dirty="0" smtClean="0">
                <a:solidFill>
                  <a:schemeClr val="tx1"/>
                </a:solidFill>
              </a:rPr>
              <a:t>% und</a:t>
            </a:r>
          </a:p>
          <a:p>
            <a:r>
              <a:rPr lang="de-CH" b="1" dirty="0" smtClean="0">
                <a:solidFill>
                  <a:schemeClr val="tx1"/>
                </a:solidFill>
              </a:rPr>
              <a:t>     Voraussetzung für die Kostenübernahme durch den Kanton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 smtClean="0">
                <a:solidFill>
                  <a:schemeClr val="tx1"/>
                </a:solidFill>
              </a:rPr>
              <a:t>Bau Umfahrungsstrasse ohne Verkehrs-Behinderung (rasche Umsetzung)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 dirty="0" smtClean="0">
              <a:solidFill>
                <a:schemeClr val="tx1"/>
              </a:solidFill>
            </a:endParaRPr>
          </a:p>
          <a:p>
            <a:endParaRPr lang="de-CH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 dirty="0" smtClean="0"/>
          </a:p>
          <a:p>
            <a:r>
              <a:rPr lang="de-CH" b="1" dirty="0"/>
              <a:t> </a:t>
            </a:r>
            <a:r>
              <a:rPr lang="de-CH" b="1" dirty="0" smtClean="0"/>
              <a:t>  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38" y="6252386"/>
            <a:ext cx="209011" cy="20792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22405" y="1522493"/>
            <a:ext cx="9981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400" b="1" dirty="0" smtClean="0"/>
              <a:t>  Ohne Durchgangverkehr </a:t>
            </a:r>
            <a:r>
              <a:rPr lang="de-CH" sz="4400" b="1" dirty="0"/>
              <a:t>in Diepoldsau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44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0772-67DA-4248-8A88-BBD24348CE68}" type="datetime1">
              <a:rPr lang="de-DE" smtClean="0"/>
              <a:t>11.11.2019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2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589" y="223472"/>
            <a:ext cx="10515600" cy="91335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6.Grundsätze</a:t>
            </a:r>
            <a:endParaRPr lang="de-DE" sz="2700" b="1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1671" y="1136822"/>
            <a:ext cx="10667518" cy="4769708"/>
          </a:xfrm>
        </p:spPr>
        <p:txBody>
          <a:bodyPr>
            <a:noAutofit/>
          </a:bodyPr>
          <a:lstStyle/>
          <a:p>
            <a:r>
              <a:rPr lang="de-CH" b="1" dirty="0">
                <a:solidFill>
                  <a:schemeClr val="tx1"/>
                </a:solidFill>
              </a:rPr>
              <a:t>7 Grundsätze für mehr Lebensqualität. </a:t>
            </a:r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 </a:t>
            </a:r>
          </a:p>
          <a:p>
            <a:r>
              <a:rPr lang="de-CH" b="1" dirty="0">
                <a:solidFill>
                  <a:schemeClr val="tx1"/>
                </a:solidFill>
              </a:rPr>
              <a:t>1. Sämtlicher Verkehr aus Richtung Hohenems wird ab Zoll auf      den Südring umgeleitet .</a:t>
            </a:r>
            <a:r>
              <a:rPr lang="de-CH" dirty="0">
                <a:solidFill>
                  <a:schemeClr val="tx1"/>
                </a:solidFill>
              </a:rPr>
              <a:t/>
            </a:r>
            <a:br>
              <a:rPr lang="de-CH" dirty="0">
                <a:solidFill>
                  <a:schemeClr val="tx1"/>
                </a:solidFill>
              </a:rPr>
            </a:br>
            <a:r>
              <a:rPr lang="de-CH" b="1" dirty="0">
                <a:solidFill>
                  <a:schemeClr val="tx1"/>
                </a:solidFill>
              </a:rPr>
              <a:t/>
            </a:r>
            <a:br>
              <a:rPr lang="de-CH" b="1" dirty="0">
                <a:solidFill>
                  <a:schemeClr val="tx1"/>
                </a:solidFill>
              </a:rPr>
            </a:br>
            <a:r>
              <a:rPr lang="de-CH" b="1" dirty="0">
                <a:solidFill>
                  <a:schemeClr val="tx1"/>
                </a:solidFill>
              </a:rPr>
              <a:t>2. In Richtung </a:t>
            </a:r>
            <a:r>
              <a:rPr lang="de-CH" b="1" dirty="0" err="1">
                <a:solidFill>
                  <a:schemeClr val="tx1"/>
                </a:solidFill>
              </a:rPr>
              <a:t>Oesterreich</a:t>
            </a:r>
            <a:r>
              <a:rPr lang="de-CH" b="1" dirty="0">
                <a:solidFill>
                  <a:schemeClr val="tx1"/>
                </a:solidFill>
              </a:rPr>
              <a:t> sämtlicher Verkehr auf Südring  </a:t>
            </a:r>
            <a:r>
              <a:rPr lang="de-CH" b="1" dirty="0" smtClean="0">
                <a:solidFill>
                  <a:schemeClr val="tx1"/>
                </a:solidFill>
              </a:rPr>
              <a:t>umgeleitet</a:t>
            </a:r>
            <a:r>
              <a:rPr lang="de-CH" b="1" dirty="0">
                <a:solidFill>
                  <a:schemeClr val="tx1"/>
                </a:solidFill>
              </a:rPr>
              <a:t>.</a:t>
            </a:r>
            <a:r>
              <a:rPr lang="de-CH" dirty="0">
                <a:solidFill>
                  <a:schemeClr val="tx1"/>
                </a:solidFill>
              </a:rPr>
              <a:t/>
            </a:r>
            <a:br>
              <a:rPr lang="de-CH" dirty="0">
                <a:solidFill>
                  <a:schemeClr val="tx1"/>
                </a:solidFill>
              </a:rPr>
            </a:br>
            <a:r>
              <a:rPr lang="de-CH" b="1" dirty="0">
                <a:solidFill>
                  <a:schemeClr val="tx1"/>
                </a:solidFill>
              </a:rPr>
              <a:t>    Für  </a:t>
            </a:r>
            <a:r>
              <a:rPr lang="de-CH" b="1" dirty="0" err="1">
                <a:solidFill>
                  <a:schemeClr val="tx1"/>
                </a:solidFill>
              </a:rPr>
              <a:t>öV</a:t>
            </a:r>
            <a:r>
              <a:rPr lang="de-CH" b="1" dirty="0">
                <a:solidFill>
                  <a:schemeClr val="tx1"/>
                </a:solidFill>
              </a:rPr>
              <a:t>, Velo und  Fussgänger bleibt </a:t>
            </a:r>
            <a:r>
              <a:rPr lang="de-CH" b="1" dirty="0" err="1">
                <a:solidFill>
                  <a:schemeClr val="tx1"/>
                </a:solidFill>
              </a:rPr>
              <a:t>Hohenemser</a:t>
            </a:r>
            <a:r>
              <a:rPr lang="de-CH" b="1" dirty="0">
                <a:solidFill>
                  <a:schemeClr val="tx1"/>
                </a:solidFill>
              </a:rPr>
              <a:t>  </a:t>
            </a:r>
            <a:r>
              <a:rPr lang="de-CH" b="1" dirty="0" smtClean="0">
                <a:solidFill>
                  <a:schemeClr val="tx1"/>
                </a:solidFill>
              </a:rPr>
              <a:t>Zoll</a:t>
            </a:r>
            <a:r>
              <a:rPr lang="de-CH" b="1" dirty="0">
                <a:solidFill>
                  <a:schemeClr val="tx1"/>
                </a:solidFill>
              </a:rPr>
              <a:t>  </a:t>
            </a:r>
            <a:r>
              <a:rPr lang="de-CH" b="1" dirty="0" err="1">
                <a:solidFill>
                  <a:schemeClr val="tx1"/>
                </a:solidFill>
              </a:rPr>
              <a:t>übergang</a:t>
            </a:r>
            <a:r>
              <a:rPr lang="de-CH" b="1" dirty="0">
                <a:solidFill>
                  <a:schemeClr val="tx1"/>
                </a:solidFill>
              </a:rPr>
              <a:t> geöffnet</a:t>
            </a:r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/>
            </a:r>
            <a:br>
              <a:rPr lang="de-CH" dirty="0">
                <a:solidFill>
                  <a:schemeClr val="tx1"/>
                </a:solidFill>
              </a:rPr>
            </a:br>
            <a:r>
              <a:rPr lang="de-CH" b="1" dirty="0">
                <a:solidFill>
                  <a:schemeClr val="tx1"/>
                </a:solidFill>
              </a:rPr>
              <a:t>3. Grenzübergang Schmitter wird für sämtlichen PW/LKW-  </a:t>
            </a:r>
            <a:r>
              <a:rPr lang="de-CH" b="1" dirty="0" err="1" smtClean="0">
                <a:solidFill>
                  <a:schemeClr val="tx1"/>
                </a:solidFill>
              </a:rPr>
              <a:t>erkehr</a:t>
            </a:r>
            <a:r>
              <a:rPr lang="de-CH" b="1" dirty="0" smtClean="0">
                <a:solidFill>
                  <a:schemeClr val="tx1"/>
                </a:solidFill>
              </a:rPr>
              <a:t> </a:t>
            </a:r>
            <a:r>
              <a:rPr lang="de-CH" b="1" dirty="0">
                <a:solidFill>
                  <a:schemeClr val="tx1"/>
                </a:solidFill>
              </a:rPr>
              <a:t>gesperrt.</a:t>
            </a:r>
            <a:r>
              <a:rPr lang="de-CH" dirty="0">
                <a:solidFill>
                  <a:schemeClr val="tx1"/>
                </a:solidFill>
              </a:rPr>
              <a:t/>
            </a:r>
            <a:br>
              <a:rPr lang="de-CH" dirty="0">
                <a:solidFill>
                  <a:schemeClr val="tx1"/>
                </a:solidFill>
              </a:rPr>
            </a:br>
            <a:r>
              <a:rPr lang="de-CH" b="1" dirty="0">
                <a:solidFill>
                  <a:schemeClr val="tx1"/>
                </a:solidFill>
              </a:rPr>
              <a:t>    (Velo/ Landwirtschaft /</a:t>
            </a:r>
            <a:r>
              <a:rPr lang="de-CH" b="1" dirty="0" err="1">
                <a:solidFill>
                  <a:schemeClr val="tx1"/>
                </a:solidFill>
              </a:rPr>
              <a:t>öV</a:t>
            </a:r>
            <a:r>
              <a:rPr lang="de-CH" b="1" dirty="0">
                <a:solidFill>
                  <a:schemeClr val="tx1"/>
                </a:solidFill>
              </a:rPr>
              <a:t> gestattet</a:t>
            </a:r>
            <a:r>
              <a:rPr lang="de-CH" b="1" dirty="0" smtClean="0">
                <a:solidFill>
                  <a:schemeClr val="tx1"/>
                </a:solidFill>
              </a:rPr>
              <a:t>)</a:t>
            </a:r>
          </a:p>
          <a:p>
            <a:endParaRPr lang="de-CH" b="1" dirty="0"/>
          </a:p>
          <a:p>
            <a:endParaRPr lang="de-CH" b="1" dirty="0" smtClean="0"/>
          </a:p>
          <a:p>
            <a:endParaRPr lang="de-CH" b="1" dirty="0" smtClean="0"/>
          </a:p>
          <a:p>
            <a:endParaRPr lang="de-CH" b="1" dirty="0"/>
          </a:p>
          <a:p>
            <a:r>
              <a:rPr lang="de-CH" dirty="0"/>
              <a:t/>
            </a:r>
            <a:br>
              <a:rPr lang="de-CH" dirty="0"/>
            </a:br>
            <a:r>
              <a:rPr lang="de-CH" b="1" dirty="0"/>
              <a:t/>
            </a:r>
            <a:br>
              <a:rPr lang="de-CH" b="1" dirty="0"/>
            </a:br>
            <a:r>
              <a:rPr lang="de-CH" dirty="0"/>
              <a:t/>
            </a:r>
            <a:br>
              <a:rPr lang="de-CH" dirty="0"/>
            </a:br>
            <a:r>
              <a:rPr lang="de-CH" dirty="0"/>
              <a:t/>
            </a:r>
            <a:br>
              <a:rPr lang="de-CH" dirty="0"/>
            </a:br>
            <a:endParaRPr lang="de-CH" dirty="0"/>
          </a:p>
          <a:p>
            <a:endParaRPr lang="de-CH" b="1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  <a:p>
            <a:pPr lvl="0"/>
            <a:endParaRPr lang="de-DE" b="1" dirty="0">
              <a:solidFill>
                <a:schemeClr val="tx1"/>
              </a:solidFill>
            </a:endParaRPr>
          </a:p>
          <a:p>
            <a:endParaRPr lang="de-CH" b="1" dirty="0"/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94" y="6252386"/>
            <a:ext cx="209011" cy="207928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448B-D47F-4D6F-8AF6-401B28E1A7F6}" type="datetime1">
              <a:rPr lang="de-DE" smtClean="0"/>
              <a:t>11.11.2019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3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2942" y="-673717"/>
            <a:ext cx="1105085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CH" sz="2400" b="1" dirty="0" smtClean="0"/>
          </a:p>
          <a:p>
            <a:r>
              <a:rPr lang="de-CH" sz="2400" b="1" dirty="0"/>
              <a:t/>
            </a:r>
            <a:br>
              <a:rPr lang="de-CH" sz="2400" b="1" dirty="0"/>
            </a:br>
            <a:r>
              <a:rPr lang="de-CH" sz="2400" b="1" dirty="0"/>
              <a:t>4. Südring wird als Schnellstrasse (80 </a:t>
            </a:r>
            <a:r>
              <a:rPr lang="de-CH" sz="2400" b="1" dirty="0" err="1"/>
              <a:t>kmh</a:t>
            </a:r>
            <a:r>
              <a:rPr lang="de-CH" sz="2400" b="1" dirty="0"/>
              <a:t>) mit Abstellstreifen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b="1" dirty="0"/>
              <a:t>    ausgebaut.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b="1" dirty="0"/>
              <a:t>    Keine Ein/Ausfahrten. Ausnahme Werksbetriebe</a:t>
            </a:r>
            <a:endParaRPr lang="de-CH" sz="2400" dirty="0"/>
          </a:p>
          <a:p>
            <a:r>
              <a:rPr lang="de-CH" sz="2400" dirty="0"/>
              <a:t> </a:t>
            </a:r>
          </a:p>
          <a:p>
            <a:r>
              <a:rPr lang="de-CH" sz="2400" dirty="0"/>
              <a:t> </a:t>
            </a:r>
            <a:r>
              <a:rPr lang="de-CH" sz="2400" b="1" dirty="0"/>
              <a:t> </a:t>
            </a:r>
            <a:r>
              <a:rPr lang="de-CH" sz="2400" b="1" dirty="0" smtClean="0"/>
              <a:t>5</a:t>
            </a:r>
            <a:r>
              <a:rPr lang="de-CH" sz="2400" b="1" dirty="0"/>
              <a:t>. LKW ohne Endziel in Diepoldsau werden auf Südring geleitet .</a:t>
            </a:r>
            <a:endParaRPr lang="de-CH" sz="2400" dirty="0"/>
          </a:p>
          <a:p>
            <a:r>
              <a:rPr lang="de-CH" sz="2400" dirty="0"/>
              <a:t/>
            </a:r>
            <a:br>
              <a:rPr lang="de-CH" sz="2400" dirty="0"/>
            </a:br>
            <a:r>
              <a:rPr lang="de-CH" sz="2400" b="1" dirty="0"/>
              <a:t>6.Obergiessen-Rheinbrücke (Rietbrücke) für LKW gesperrt.</a:t>
            </a:r>
            <a:endParaRPr lang="de-CH" sz="2400" dirty="0"/>
          </a:p>
          <a:p>
            <a:r>
              <a:rPr lang="de-CH" sz="2400" dirty="0"/>
              <a:t/>
            </a:r>
            <a:br>
              <a:rPr lang="de-CH" sz="2400" dirty="0"/>
            </a:br>
            <a:r>
              <a:rPr lang="de-CH" sz="2400" b="1" dirty="0"/>
              <a:t>7. Diepoldsau muss sein Verkehrsprobleme selber lösen.   </a:t>
            </a:r>
            <a:r>
              <a:rPr lang="de-CH" sz="2400" b="1" dirty="0" err="1" smtClean="0"/>
              <a:t>arauf</a:t>
            </a:r>
            <a:r>
              <a:rPr lang="de-CH" sz="2400" b="1" dirty="0" smtClean="0"/>
              <a:t> </a:t>
            </a:r>
            <a:r>
              <a:rPr lang="de-CH" sz="2400" b="1" dirty="0"/>
              <a:t>zu warten, dass Vorarlberg unsere Probleme löst,   ist Illusion.</a:t>
            </a:r>
            <a:r>
              <a:rPr lang="de-CH" sz="2400" dirty="0"/>
              <a:t/>
            </a:r>
            <a:br>
              <a:rPr lang="de-CH" sz="2400" dirty="0"/>
            </a:br>
            <a:endParaRPr lang="de-CH" sz="2400" dirty="0" smtClean="0"/>
          </a:p>
          <a:p>
            <a:r>
              <a:rPr lang="de-CH" sz="2400" dirty="0"/>
              <a:t>Zur Erklärung:</a:t>
            </a:r>
          </a:p>
          <a:p>
            <a:r>
              <a:rPr lang="de-CH" sz="2400" dirty="0"/>
              <a:t>Wer z.B. von Diepoldsau nach </a:t>
            </a:r>
            <a:r>
              <a:rPr lang="de-CH" sz="2400" dirty="0" err="1"/>
              <a:t>Heerbugg</a:t>
            </a:r>
            <a:r>
              <a:rPr lang="de-CH" sz="2400" dirty="0"/>
              <a:t> fährt und retour, für den ändert sich mit dem Südring nichts.</a:t>
            </a:r>
          </a:p>
          <a:p>
            <a:r>
              <a:rPr lang="de-CH" sz="2400" dirty="0"/>
              <a:t>Wer z.B. von Diepoldsau nach </a:t>
            </a:r>
            <a:r>
              <a:rPr lang="de-CH" sz="2400" dirty="0" err="1"/>
              <a:t>St.Gallen</a:t>
            </a:r>
            <a:r>
              <a:rPr lang="de-CH" sz="2400" dirty="0"/>
              <a:t>/Buchs und retour fährt, für den ändert sich mit dem Südring nichts.</a:t>
            </a:r>
          </a:p>
          <a:p>
            <a:r>
              <a:rPr lang="de-CH" sz="2400" dirty="0"/>
              <a:t>Wer nach Österreich fährt, wird auf den Südring umgeleitet, auch bei der Rückfahrt.</a:t>
            </a:r>
          </a:p>
          <a:p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 lvl="0"/>
            <a:endParaRPr lang="de-CH" sz="2400" b="1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66286" cy="501650"/>
          </a:xfrm>
        </p:spPr>
        <p:txBody>
          <a:bodyPr/>
          <a:lstStyle/>
          <a:p>
            <a:r>
              <a:rPr lang="de-CH" smtClean="0"/>
              <a:t>Initiant / Verfasser:  Sieber -Stillhard Jakob Nollenstrasse 1                            9444 Diepoldsau 071 733 10 36 jsieber@datacomm.ch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93" y="6252386"/>
            <a:ext cx="209011" cy="20792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ED04-07D1-420A-860D-821D203A74D5}" type="datetime1">
              <a:rPr lang="de-DE" smtClean="0"/>
              <a:t>11.11.2019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15E94-169A-495F-B207-30AABD1F79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6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2414</Words>
  <Application>Microsoft Office PowerPoint</Application>
  <PresentationFormat>Breitbild</PresentationFormat>
  <Paragraphs>414</Paragraphs>
  <Slides>36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Arial Unicode MS</vt:lpstr>
      <vt:lpstr>arial</vt:lpstr>
      <vt:lpstr>arial</vt:lpstr>
      <vt:lpstr>Calibri</vt:lpstr>
      <vt:lpstr>Calibri Light</vt:lpstr>
      <vt:lpstr>Frutiger-Light</vt:lpstr>
      <vt:lpstr>helveticaneue-light</vt:lpstr>
      <vt:lpstr>Times New Roman</vt:lpstr>
      <vt:lpstr>Office Theme</vt:lpstr>
      <vt:lpstr>Vision :Diepoldsau ohne Durchgangsverkehr   Schritt 2:   SüdRing bewerten</vt:lpstr>
      <vt:lpstr>Aufgaben der Netzstrategie Raum DHAMK</vt:lpstr>
      <vt:lpstr>1.Privileg</vt:lpstr>
      <vt:lpstr>2.Autobahnanschluss / Güter-Zollabfertigung </vt:lpstr>
      <vt:lpstr>3. Autom. Verkehrszählungen Kantonsstrassen SG 2016 116   Zählstellen Diepoldsau Schrägseil-Rheinbrücke im Tagesmittel – Wert: Rang 5  im Kanton (2017 keine Zählung möglich,Brückensanierung)  Ohne  3  Autobahnzubringer:    Schrägseilbrücke : Rang 2     Kanton St.Gallen  </vt:lpstr>
      <vt:lpstr>4. SüdRing /Netzstrategie</vt:lpstr>
      <vt:lpstr>5.Lösungsansatz: Vision SüdRingstrasse</vt:lpstr>
      <vt:lpstr>6.Grundsätze</vt:lpstr>
      <vt:lpstr>PowerPoint-Präsentation</vt:lpstr>
      <vt:lpstr>PowerPoint-Präsentation</vt:lpstr>
      <vt:lpstr>7.2 Strassenverlauf Längsschnitt Var.1    Wal: 4m Höhe </vt:lpstr>
      <vt:lpstr>7.3  Strassenquerschnitt Var.1 / Oberirdische Strassenführung</vt:lpstr>
      <vt:lpstr>Lösungsansatz : SüdRing</vt:lpstr>
      <vt:lpstr>7.5  Strassenverlauf Längsschnitt Var.2 Wal: 4m Höhe </vt:lpstr>
      <vt:lpstr>7.6    Strassen-Querschnitt  Var. 2  Oberirdische Strassenführung mit streckenweiser Tieflage über Grundwasserzone</vt:lpstr>
      <vt:lpstr>8.   Vorteile SüdRing   Var. 2</vt:lpstr>
      <vt:lpstr>Weitere Vorteile : SüdRing  Var. 2</vt:lpstr>
      <vt:lpstr>Weitere Vorteile : SüdRing  Var. 2</vt:lpstr>
      <vt:lpstr>9.   Kosten Auszug aus: 16. Strassenbauprogramm – Kantonsratsbeschluss über das 16. Strassenbauprogramm für die Jahre 2014 bis 2018 – IX. Nachtrag zum Kantonsratsbeschluss über den Kantonsstrassenplan   3.3.4 Umfahrungsstrassen  Kostspielige Umfahrungsstrassen rechtfertigen sich ungeachtet jeder Bewertung von vornherein erst, wenn die Schwelle des DTV von 10'000 Fahrzeugen/Tag überschritten wird (siehe Bericht 40.96.02 «Perspektiven der st.gallischen Strassenbaupolitik» [ABl 1996, 39]). Zudem muss die Verkehrsverlagerung grösser als 50 Prozent ausfallen.                               SüdRing Diepoldsau: Hält dieser Forderung Stand                              SüdRing   :  Kantonsstrasse  49 Mio max. ( Ostumfahrg Altstätten  2000 m)  57 Mio)                                   neue Brücke: 10 Mio ( 1985 . 4.4Mio Fr.), Umfahrungsstrasse: 34 Mio Fr                                                   Anschluss Dorfstrasse : 5 Mio sFr</vt:lpstr>
      <vt:lpstr>10.  Jahresbetriebskosten – Nutzen Verkehrsreduktion in Diepoldsau</vt:lpstr>
      <vt:lpstr>PowerPoint-Präsentation</vt:lpstr>
      <vt:lpstr>PowerPoint-Präsentation</vt:lpstr>
      <vt:lpstr>24 Teilnehmer    / 20 Teilziele    1.- 4. höchste Zahl der  % Zuordnung /Teilnehmer  (55% aller Angaben)   Wirtschaft:   42  Nennungen        Gesellschaft: 33  Nennungen        Umwelt :        21 Nennungen</vt:lpstr>
      <vt:lpstr>14.  Strassenverkehrsunfall-Statistik Übersicht: Strassenart und Ortslage ganze Schweiz; 2017     </vt:lpstr>
      <vt:lpstr>15.  Rhesi :   Dammbruch am Alpenrhein Vorarlberg</vt:lpstr>
      <vt:lpstr>PowerPoint-Präsentation</vt:lpstr>
      <vt:lpstr>17.  Nebeneffekte</vt:lpstr>
      <vt:lpstr>18. schlimmster Fall, der in Zukunft eintreten kann</vt:lpstr>
      <vt:lpstr>19.  Weiteres Vorgehen </vt:lpstr>
      <vt:lpstr>                  </vt:lpstr>
      <vt:lpstr>Kiesentnahme Rhesi zw. km 75 /km 76</vt:lpstr>
      <vt:lpstr>PowerPoint-Präsentation</vt:lpstr>
      <vt:lpstr>SüdRing hilft mehr als nur Konzeption</vt:lpstr>
      <vt:lpstr>Kiestransporte A/CH</vt:lpstr>
      <vt:lpstr>Netzstrategie Raum DHAMK 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: Diepoldsau ohne Durchgangsverkehr  (SüdRing)</dc:title>
  <dc:creator>Jakob Sieber</dc:creator>
  <cp:lastModifiedBy>Jakob Sieber</cp:lastModifiedBy>
  <cp:revision>529</cp:revision>
  <cp:lastPrinted>2018-10-29T14:03:30Z</cp:lastPrinted>
  <dcterms:created xsi:type="dcterms:W3CDTF">2018-07-18T18:41:02Z</dcterms:created>
  <dcterms:modified xsi:type="dcterms:W3CDTF">2019-11-11T09:38:21Z</dcterms:modified>
</cp:coreProperties>
</file>