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0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82BF-F130-4077-BE04-2315B1E6F4F1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1B98-0398-40B0-BEB6-5FDB52EF78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10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82BF-F130-4077-BE04-2315B1E6F4F1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1B98-0398-40B0-BEB6-5FDB52EF78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553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82BF-F130-4077-BE04-2315B1E6F4F1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1B98-0398-40B0-BEB6-5FDB52EF78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16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82BF-F130-4077-BE04-2315B1E6F4F1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1B98-0398-40B0-BEB6-5FDB52EF78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72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82BF-F130-4077-BE04-2315B1E6F4F1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1B98-0398-40B0-BEB6-5FDB52EF78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86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82BF-F130-4077-BE04-2315B1E6F4F1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1B98-0398-40B0-BEB6-5FDB52EF78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03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82BF-F130-4077-BE04-2315B1E6F4F1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1B98-0398-40B0-BEB6-5FDB52EF78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12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82BF-F130-4077-BE04-2315B1E6F4F1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1B98-0398-40B0-BEB6-5FDB52EF78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878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82BF-F130-4077-BE04-2315B1E6F4F1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1B98-0398-40B0-BEB6-5FDB52EF78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92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82BF-F130-4077-BE04-2315B1E6F4F1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1B98-0398-40B0-BEB6-5FDB52EF78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47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82BF-F130-4077-BE04-2315B1E6F4F1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1B98-0398-40B0-BEB6-5FDB52EF78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000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382BF-F130-4077-BE04-2315B1E6F4F1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A1B98-0398-40B0-BEB6-5FDB52EF78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119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AF312C08-DCEA-4507-9A51-C0AB68052A5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9DDAD62C-BBDA-4035-876B-D938571C6327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cid:0D4896F7-DDBD-4E9C-BFAF-8AE5B7120692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4B06B7FB-5FD1-469D-981E-5FDB9283D88C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cid:36A3689E-F481-4AAD-916C-CC984D2BB05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728132"/>
            <a:ext cx="9144000" cy="587905"/>
          </a:xfrm>
        </p:spPr>
        <p:txBody>
          <a:bodyPr>
            <a:normAutofit/>
          </a:bodyPr>
          <a:lstStyle/>
          <a:p>
            <a:r>
              <a:rPr lang="de-CH" sz="3600" dirty="0" smtClean="0"/>
              <a:t>Netzstrategie  Raum DHAMK</a:t>
            </a:r>
            <a:endParaRPr lang="de-DE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1397002"/>
            <a:ext cx="9144000" cy="2548466"/>
          </a:xfrm>
        </p:spPr>
        <p:txBody>
          <a:bodyPr>
            <a:normAutofit fontScale="70000" lnSpcReduction="20000"/>
          </a:bodyPr>
          <a:lstStyle/>
          <a:p>
            <a:r>
              <a:rPr lang="de-CH" dirty="0" smtClean="0"/>
              <a:t>Fragen und Antworten</a:t>
            </a:r>
          </a:p>
          <a:p>
            <a:r>
              <a:rPr lang="de-CH" b="1" dirty="0"/>
              <a:t>Rationalität vor Emotionalität dank intensiver Information </a:t>
            </a:r>
            <a:endParaRPr lang="de-DE" dirty="0"/>
          </a:p>
          <a:p>
            <a:r>
              <a:rPr lang="de-CH" b="1" dirty="0"/>
              <a:t>Netzstrategie  Raum  DHAMK   der  Bevölkerung Diepoldsau näherbringen /Ideen </a:t>
            </a:r>
            <a:r>
              <a:rPr lang="de-CH" b="1" dirty="0" smtClean="0"/>
              <a:t>einbringen</a:t>
            </a:r>
          </a:p>
          <a:p>
            <a:endParaRPr lang="de-CH" b="1" dirty="0"/>
          </a:p>
          <a:p>
            <a:endParaRPr lang="de-CH" b="1" dirty="0" smtClean="0"/>
          </a:p>
          <a:p>
            <a:r>
              <a:rPr lang="de-CH" dirty="0" smtClean="0"/>
              <a:t>Zum Nachlesen im Detail :</a:t>
            </a:r>
            <a:endParaRPr lang="de-DE" dirty="0"/>
          </a:p>
          <a:p>
            <a:r>
              <a:rPr lang="de-CH" b="1" dirty="0"/>
              <a:t>Original: 2018-05-28 DHAMK_Schlussbericht_Version1_0_red.pdf</a:t>
            </a:r>
            <a:endParaRPr lang="de-DE" dirty="0"/>
          </a:p>
          <a:p>
            <a:r>
              <a:rPr lang="de-CH" b="1" dirty="0"/>
              <a:t> 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5799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499533"/>
            <a:ext cx="10515600" cy="5677430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MK3.1 – </a:t>
            </a:r>
            <a:r>
              <a:rPr lang="de-DE" b="1" dirty="0" err="1" smtClean="0"/>
              <a:t>Mk</a:t>
            </a:r>
            <a:r>
              <a:rPr lang="de-DE" b="1" dirty="0" smtClean="0"/>
              <a:t> 3.8</a:t>
            </a:r>
          </a:p>
          <a:p>
            <a:r>
              <a:rPr lang="de-DE" dirty="0"/>
              <a:t>Die MK3.1 bis MK3.8 weisen mit der verbesserten Verbindung beider Rheinseiten wohl die im Prozess Netzstrategie </a:t>
            </a:r>
            <a:r>
              <a:rPr lang="de-DE" b="1" dirty="0"/>
              <a:t>dominante</a:t>
            </a:r>
            <a:r>
              <a:rPr lang="de-DE" dirty="0"/>
              <a:t> </a:t>
            </a:r>
            <a:r>
              <a:rPr lang="de-DE" dirty="0" err="1"/>
              <a:t>Massnahme</a:t>
            </a:r>
            <a:r>
              <a:rPr lang="de-DE" dirty="0"/>
              <a:t> auf.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i="1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67" y="2291652"/>
            <a:ext cx="4284133" cy="376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8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1208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5.  Grobbeurteilung erster </a:t>
            </a:r>
            <a:r>
              <a:rPr lang="de-DE" b="1" dirty="0" err="1"/>
              <a:t>Massnahmenkonzepte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092200"/>
            <a:ext cx="10515600" cy="5084763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Als relevanter Beurteilungsaspekt wird der Hauptnutzen im Sinne der Projektziele, die verkehrliche Entlastung der Ortsdurchfahrt Diepoldsau, verwendet</a:t>
            </a:r>
            <a:r>
              <a:rPr lang="de-DE" dirty="0" smtClean="0"/>
              <a:t>.</a:t>
            </a:r>
          </a:p>
          <a:p>
            <a:r>
              <a:rPr lang="de-DE" dirty="0" smtClean="0"/>
              <a:t> </a:t>
            </a:r>
            <a:r>
              <a:rPr lang="de-DE" dirty="0"/>
              <a:t>Auch die Verträglichkeit mit Umweltschutzzielen etc. und die </a:t>
            </a:r>
            <a:r>
              <a:rPr lang="de-DE" dirty="0" err="1"/>
              <a:t>Grössenordnung</a:t>
            </a:r>
            <a:r>
              <a:rPr lang="de-DE" dirty="0"/>
              <a:t> der voraussichtlichen Kosten werden vergleichend in der Beurteilung berücksichtigt.</a:t>
            </a:r>
          </a:p>
          <a:p>
            <a:pPr marL="0" indent="0">
              <a:buNone/>
            </a:pPr>
            <a:r>
              <a:rPr lang="de-CH" dirty="0"/>
              <a:t>Die </a:t>
            </a:r>
            <a:r>
              <a:rPr lang="de-CH" dirty="0" smtClean="0"/>
              <a:t>L 45 wird im Referenzzustand 2030 als realisiert vorausgesetzt</a:t>
            </a:r>
          </a:p>
          <a:p>
            <a:r>
              <a:rPr lang="de-CH" dirty="0"/>
              <a:t>MK 3.1, MK3.2, MK3.3 </a:t>
            </a:r>
            <a:r>
              <a:rPr lang="de-CH" dirty="0" smtClean="0"/>
              <a:t>und MK3.8 </a:t>
            </a:r>
            <a:r>
              <a:rPr lang="de-CH" dirty="0"/>
              <a:t>liegen im Einflussbereich dieser geplanten L45. Für die MK3.1 und MK3.8 wird der </a:t>
            </a:r>
            <a:r>
              <a:rPr lang="de-CH" dirty="0" smtClean="0"/>
              <a:t>Ausbau vom </a:t>
            </a:r>
            <a:r>
              <a:rPr lang="de-CH" dirty="0"/>
              <a:t>¾ Anschluss zum Vollanschluss L45 im Rahmen von Flankierenden Massnahmen </a:t>
            </a:r>
            <a:r>
              <a:rPr lang="de-CH" dirty="0" smtClean="0"/>
              <a:t>angenommen.</a:t>
            </a:r>
          </a:p>
          <a:p>
            <a:r>
              <a:rPr lang="de-CH" dirty="0"/>
              <a:t>Die grösste Entlastungswirkung zeigt sich für MK3.2 und MK3.3</a:t>
            </a:r>
            <a:r>
              <a:rPr lang="de-CH" dirty="0" smtClean="0"/>
              <a:t>.</a:t>
            </a:r>
          </a:p>
          <a:p>
            <a:r>
              <a:rPr lang="de-CH" dirty="0"/>
              <a:t>Die stärkste Bündelung von Verkehrsströmen weist die Verbindung gemäss</a:t>
            </a:r>
          </a:p>
          <a:p>
            <a:pPr marL="0" indent="0">
              <a:buNone/>
            </a:pPr>
            <a:r>
              <a:rPr lang="de-CH" dirty="0" smtClean="0"/>
              <a:t>    MK3.4 </a:t>
            </a:r>
            <a:r>
              <a:rPr lang="de-CH" dirty="0"/>
              <a:t>mit einem DWV von ca. 14‘300 Fahrzeugen pro Tag auf.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8776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Zwischenentscheidungen</a:t>
            </a:r>
            <a:endParaRPr lang="de-DE" dirty="0"/>
          </a:p>
          <a:p>
            <a:r>
              <a:rPr lang="de-CH" dirty="0"/>
              <a:t>IG beantragt, die Netzverbindungen gemäss MK3.2, MK3.3, MK3.4 und MK3.5 hinsichtlich </a:t>
            </a:r>
            <a:r>
              <a:rPr lang="de-CH" dirty="0" smtClean="0"/>
              <a:t>verkehrs- und </a:t>
            </a:r>
            <a:r>
              <a:rPr lang="de-CH" dirty="0"/>
              <a:t>bautechnischer sowie umwelt- und planungsrechtlicher Machbarkeit zu </a:t>
            </a:r>
            <a:r>
              <a:rPr lang="de-CH" dirty="0" smtClean="0"/>
              <a:t>vertiefen und </a:t>
            </a:r>
            <a:r>
              <a:rPr lang="de-CH" dirty="0"/>
              <a:t>anschliessend </a:t>
            </a:r>
            <a:r>
              <a:rPr lang="de-CH" dirty="0" err="1"/>
              <a:t>ggfs.der</a:t>
            </a:r>
            <a:r>
              <a:rPr lang="de-CH" dirty="0"/>
              <a:t> Nutzwertanalyse zu unterwerfen.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5660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09208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6. Machbarkeit </a:t>
            </a:r>
            <a:r>
              <a:rPr lang="de-DE" b="1" dirty="0"/>
              <a:t>und Genehmigungsfähigkeit von Linienführungen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98600"/>
            <a:ext cx="10515600" cy="4678363"/>
          </a:xfrm>
        </p:spPr>
        <p:txBody>
          <a:bodyPr>
            <a:normAutofit/>
          </a:bodyPr>
          <a:lstStyle/>
          <a:p>
            <a:r>
              <a:rPr lang="de-DE" dirty="0"/>
              <a:t>Erste Projektierungsarbeiten zur </a:t>
            </a:r>
            <a:r>
              <a:rPr lang="de-DE" dirty="0" smtClean="0"/>
              <a:t>präziseren </a:t>
            </a:r>
            <a:r>
              <a:rPr lang="de-CH" dirty="0" smtClean="0"/>
              <a:t>Definition </a:t>
            </a:r>
            <a:r>
              <a:rPr lang="de-CH" dirty="0"/>
              <a:t>dieser Strassenverbindungen zeigen, dass zwischen Strassengeometrie, Hydrogeologie</a:t>
            </a:r>
            <a:r>
              <a:rPr lang="de-CH" dirty="0" smtClean="0"/>
              <a:t>, Bautechnik </a:t>
            </a:r>
            <a:r>
              <a:rPr lang="de-CH" dirty="0"/>
              <a:t>und Kosten starke Abhängigkeiten bestehen, die bei einzelnen </a:t>
            </a:r>
            <a:r>
              <a:rPr lang="de-CH" dirty="0" smtClean="0"/>
              <a:t>Varianten in </a:t>
            </a:r>
            <a:r>
              <a:rPr lang="de-CH" dirty="0"/>
              <a:t>der Konsequenz zu </a:t>
            </a:r>
            <a:r>
              <a:rPr lang="de-CH" i="1" dirty="0" err="1"/>
              <a:t>No</a:t>
            </a:r>
            <a:r>
              <a:rPr lang="de-CH" i="1" dirty="0"/>
              <a:t>-Goes </a:t>
            </a:r>
            <a:r>
              <a:rPr lang="de-CH" dirty="0"/>
              <a:t>führen können. </a:t>
            </a:r>
            <a:endParaRPr lang="de-CH" dirty="0" smtClean="0"/>
          </a:p>
          <a:p>
            <a:r>
              <a:rPr lang="de-CH" dirty="0" smtClean="0"/>
              <a:t>So </a:t>
            </a:r>
            <a:r>
              <a:rPr lang="de-CH" dirty="0"/>
              <a:t>zeigt sich insb., dass eine Unterquerung </a:t>
            </a:r>
            <a:r>
              <a:rPr lang="de-CH" dirty="0" smtClean="0"/>
              <a:t>des neuen </a:t>
            </a:r>
            <a:r>
              <a:rPr lang="de-CH" dirty="0"/>
              <a:t>Rheins generell keine realistisch machbare Option darstellt</a:t>
            </a:r>
            <a:r>
              <a:rPr lang="de-CH" dirty="0" smtClean="0"/>
              <a:t>.</a:t>
            </a:r>
          </a:p>
          <a:p>
            <a:r>
              <a:rPr lang="de-CH" dirty="0" smtClean="0"/>
              <a:t> </a:t>
            </a:r>
            <a:r>
              <a:rPr lang="de-CH" dirty="0"/>
              <a:t>Bei Tunnellösungen </a:t>
            </a:r>
            <a:r>
              <a:rPr lang="de-CH" dirty="0" smtClean="0"/>
              <a:t>ausserhalb des </a:t>
            </a:r>
            <a:r>
              <a:rPr lang="de-CH" dirty="0"/>
              <a:t>Rheinbettes kann sich je nach Verhältnis von Linienführung und Hydrogeologie </a:t>
            </a:r>
            <a:r>
              <a:rPr lang="de-CH" dirty="0" smtClean="0"/>
              <a:t>die Lösung </a:t>
            </a:r>
            <a:r>
              <a:rPr lang="de-CH" dirty="0"/>
              <a:t>als genehmigungsfähig oder als faktisch nicht genehmigungsfähig erweisen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7544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9142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Ergebnis der verkehrs- und bautechnischen Machbarkeitsuntersuchungen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MK3.2: vollständig in Tieflage unter der Tram- / </a:t>
            </a:r>
            <a:r>
              <a:rPr lang="de-DE" dirty="0" err="1"/>
              <a:t>Hohenemserstrasse</a:t>
            </a:r>
            <a:endParaRPr lang="de-DE" dirty="0"/>
          </a:p>
          <a:p>
            <a:pPr lvl="0"/>
            <a:r>
              <a:rPr lang="de-DE" dirty="0"/>
              <a:t>MK3.3 ohne: ohne Abschnitte in Tieflage</a:t>
            </a:r>
          </a:p>
          <a:p>
            <a:pPr lvl="0"/>
            <a:r>
              <a:rPr lang="de-DE" dirty="0"/>
              <a:t>MK3.3 lang: mit einem rund 800 m langen überdeckten Abschnitt in Tieflage </a:t>
            </a:r>
          </a:p>
          <a:p>
            <a:pPr lvl="0"/>
            <a:r>
              <a:rPr lang="de-DE" dirty="0"/>
              <a:t>MK3.4 Nord: mit Tieflage unter dem alten Rhein und Halbanschluss A14 (als Weiterentwicklung der Variante MK3.4 tief / HLS</a:t>
            </a:r>
          </a:p>
          <a:p>
            <a:pPr lvl="0"/>
            <a:r>
              <a:rPr lang="de-DE" b="1" dirty="0"/>
              <a:t>MK3.4 Süd: vollständig in Hochlage (als Weiterentwicklung der Variante MK3.4 </a:t>
            </a:r>
            <a:r>
              <a:rPr lang="de-DE" b="1" dirty="0" smtClean="0"/>
              <a:t>hoch HVS</a:t>
            </a:r>
            <a:r>
              <a:rPr lang="de-DE" dirty="0"/>
              <a:t>)</a:t>
            </a:r>
          </a:p>
          <a:p>
            <a:pPr lvl="0"/>
            <a:r>
              <a:rPr lang="de-DE" dirty="0"/>
              <a:t>MK3.5: mit teilweiser Tieflage im östlichen Abschnitt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3601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Betroffene </a:t>
            </a:r>
            <a:r>
              <a:rPr lang="de-DE" b="1" dirty="0"/>
              <a:t>Schutzgüter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Alle sechs Linienführungsvarianten werden umfassend hinsichtlich deren Auswirkungen auf </a:t>
            </a:r>
            <a:r>
              <a:rPr lang="de-DE" dirty="0" smtClean="0"/>
              <a:t>die Schutzgüter </a:t>
            </a:r>
            <a:r>
              <a:rPr lang="de-DE" dirty="0"/>
              <a:t>beurteilt</a:t>
            </a:r>
            <a:r>
              <a:rPr lang="de-DE" dirty="0" smtClean="0"/>
              <a:t>.</a:t>
            </a:r>
          </a:p>
          <a:p>
            <a:r>
              <a:rPr lang="de-CH" dirty="0" smtClean="0"/>
              <a:t>  </a:t>
            </a:r>
            <a:r>
              <a:rPr lang="de-CH" dirty="0"/>
              <a:t>Lebensräume, Landschaft, Schutzgebiete (s. Abbildung 8)</a:t>
            </a:r>
          </a:p>
          <a:p>
            <a:r>
              <a:rPr lang="de-DE" dirty="0" smtClean="0"/>
              <a:t> </a:t>
            </a:r>
            <a:r>
              <a:rPr lang="de-DE" dirty="0"/>
              <a:t>Raumplanung</a:t>
            </a:r>
          </a:p>
          <a:p>
            <a:r>
              <a:rPr lang="de-DE" dirty="0" smtClean="0"/>
              <a:t> </a:t>
            </a:r>
            <a:r>
              <a:rPr lang="de-DE" dirty="0"/>
              <a:t>Rohstoffe</a:t>
            </a:r>
          </a:p>
          <a:p>
            <a:r>
              <a:rPr lang="de-DE" dirty="0" smtClean="0"/>
              <a:t> </a:t>
            </a:r>
            <a:r>
              <a:rPr lang="de-DE" dirty="0"/>
              <a:t>Wasser</a:t>
            </a:r>
          </a:p>
        </p:txBody>
      </p:sp>
    </p:spTree>
    <p:extLst>
      <p:ext uri="{BB962C8B-B14F-4D97-AF65-F5344CB8AC3E}">
        <p14:creationId xmlns:p14="http://schemas.microsoft.com/office/powerpoint/2010/main" val="2014732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idx="1"/>
          </p:nvPr>
        </p:nvSpPr>
        <p:spPr>
          <a:xfrm>
            <a:off x="838200" y="347663"/>
            <a:ext cx="10515600" cy="5829300"/>
          </a:xfrm>
        </p:spPr>
        <p:txBody>
          <a:bodyPr>
            <a:normAutofit fontScale="85000" lnSpcReduction="10000"/>
          </a:bodyPr>
          <a:lstStyle/>
          <a:p>
            <a:r>
              <a:rPr lang="de-DE" dirty="0"/>
              <a:t>Es zeigt sich, dass einzelne der teilweise tiefliegenden Linienführungen den </a:t>
            </a:r>
            <a:r>
              <a:rPr lang="de-DE" dirty="0" smtClean="0"/>
              <a:t>Grundwasserträger sehr </a:t>
            </a:r>
            <a:r>
              <a:rPr lang="de-DE" dirty="0"/>
              <a:t>stark beeinträchtigen. </a:t>
            </a:r>
            <a:r>
              <a:rPr lang="de-DE" dirty="0" smtClean="0"/>
              <a:t>Die </a:t>
            </a:r>
            <a:r>
              <a:rPr lang="de-DE" dirty="0"/>
              <a:t>Fachplaner </a:t>
            </a:r>
            <a:r>
              <a:rPr lang="de-DE" dirty="0" err="1"/>
              <a:t>schliessen</a:t>
            </a:r>
            <a:r>
              <a:rPr lang="de-DE" dirty="0"/>
              <a:t> daraus, aufgrund breiter Erfahrungen </a:t>
            </a:r>
            <a:r>
              <a:rPr lang="de-DE" dirty="0" smtClean="0"/>
              <a:t>mit ähnlichen </a:t>
            </a:r>
            <a:r>
              <a:rPr lang="de-DE" dirty="0"/>
              <a:t>Bauvorhaben, dass nicht alle Varianten </a:t>
            </a:r>
            <a:r>
              <a:rPr lang="de-DE" dirty="0" smtClean="0"/>
              <a:t>Realisierungschancen </a:t>
            </a:r>
            <a:r>
              <a:rPr lang="de-DE" dirty="0"/>
              <a:t>haben, sondern </a:t>
            </a:r>
            <a:r>
              <a:rPr lang="de-DE" dirty="0" smtClean="0"/>
              <a:t>einzelne als </a:t>
            </a:r>
            <a:r>
              <a:rPr lang="de-DE" dirty="0"/>
              <a:t>faktisch nicht genehmigungsfähig beurteilt werden müssen. Konkret werden deshalb </a:t>
            </a:r>
            <a:r>
              <a:rPr lang="de-DE" dirty="0" smtClean="0"/>
              <a:t>folgende Empfehlungen </a:t>
            </a:r>
            <a:r>
              <a:rPr lang="de-DE" dirty="0"/>
              <a:t>der Fachplaner für die Weiterbehandlung formuliert</a:t>
            </a:r>
            <a:r>
              <a:rPr lang="de-DE" dirty="0" smtClean="0"/>
              <a:t>: nachfolgenden </a:t>
            </a:r>
            <a:r>
              <a:rPr lang="de-DE" dirty="0"/>
              <a:t>Nutzwert- und Kosten/Nutzen-Analysen:</a:t>
            </a:r>
          </a:p>
          <a:p>
            <a:r>
              <a:rPr lang="de-DE" dirty="0"/>
              <a:t>MK3.3: Südumfahrung Diepoldsau mit Tunnel 800 m</a:t>
            </a:r>
          </a:p>
          <a:p>
            <a:r>
              <a:rPr lang="de-DE" dirty="0"/>
              <a:t>MK3.4 Süd: Durchgehende offene Verbindung A13–A14 über den alten Rhein</a:t>
            </a:r>
          </a:p>
          <a:p>
            <a:r>
              <a:rPr lang="de-DE" dirty="0"/>
              <a:t>MK3.5: Verbindung A13–A14 nördlich Mäder mit teilweiser Tieflage</a:t>
            </a:r>
          </a:p>
          <a:p>
            <a:r>
              <a:rPr lang="de-DE" dirty="0" smtClean="0"/>
              <a:t>MK3.2</a:t>
            </a:r>
            <a:r>
              <a:rPr lang="de-DE" dirty="0"/>
              <a:t>: Tieflage Ortsdurchfahrt Diepoldsau unter Tram- / </a:t>
            </a:r>
            <a:r>
              <a:rPr lang="de-DE" dirty="0" err="1" smtClean="0"/>
              <a:t>Hohenemserstrasse</a:t>
            </a:r>
            <a:endParaRPr lang="de-DE" dirty="0" smtClean="0"/>
          </a:p>
          <a:p>
            <a:r>
              <a:rPr lang="de-DE" dirty="0"/>
              <a:t>In den nachfolgenden Nutzwert- und Kosten/Nutzen-Analysen vorderhand nicht zu </a:t>
            </a:r>
            <a:r>
              <a:rPr lang="de-DE" dirty="0" smtClean="0"/>
              <a:t>behandeln (</a:t>
            </a:r>
            <a:r>
              <a:rPr lang="de-DE" dirty="0"/>
              <a:t>jedoch als Rückfallebene weiter verfügbar gehalten</a:t>
            </a:r>
            <a:r>
              <a:rPr lang="de-DE" dirty="0" smtClean="0"/>
              <a:t>)</a:t>
            </a:r>
          </a:p>
          <a:p>
            <a:r>
              <a:rPr lang="de-DE" dirty="0" smtClean="0"/>
              <a:t>MK3.4 </a:t>
            </a:r>
            <a:r>
              <a:rPr lang="de-DE" dirty="0"/>
              <a:t>Nord: Verbindung A13–A14 mit Unterquerung alter Rhein</a:t>
            </a:r>
          </a:p>
          <a:p>
            <a:r>
              <a:rPr lang="de-DE" dirty="0"/>
              <a:t>Diese Empfehlungen der Fachplaner werden von der Projektleitung gestützt.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5579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838200" y="694267"/>
            <a:ext cx="10515600" cy="5482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b="1" dirty="0"/>
              <a:t>Schritte </a:t>
            </a:r>
            <a:r>
              <a:rPr lang="de-CH" b="1" dirty="0" smtClean="0"/>
              <a:t>zur Entlastung der Siedlungsgebiete</a:t>
            </a:r>
            <a:endParaRPr lang="de-DE" dirty="0" smtClean="0"/>
          </a:p>
          <a:p>
            <a:r>
              <a:rPr lang="de-DE" dirty="0"/>
              <a:t>Ergänzende Variantenstudien für eine Netzverbindung im </a:t>
            </a:r>
            <a:r>
              <a:rPr lang="de-DE" dirty="0" smtClean="0"/>
              <a:t>übergeordneten Landesstrassen-oder </a:t>
            </a:r>
            <a:r>
              <a:rPr lang="de-DE" dirty="0" err="1"/>
              <a:t>Kantonsstrassennetz</a:t>
            </a:r>
            <a:r>
              <a:rPr lang="de-DE" dirty="0"/>
              <a:t> im engeren Geländekorridor </a:t>
            </a:r>
            <a:r>
              <a:rPr lang="de-DE" dirty="0" smtClean="0"/>
              <a:t>südlich </a:t>
            </a:r>
            <a:r>
              <a:rPr lang="de-DE" dirty="0"/>
              <a:t>Diepoldsau, zwischen dem Trassee der bisherigen Variante 3.3 </a:t>
            </a:r>
            <a:r>
              <a:rPr lang="de-DE" dirty="0" smtClean="0"/>
              <a:t>lang und </a:t>
            </a:r>
            <a:r>
              <a:rPr lang="de-DE" dirty="0"/>
              <a:t>der 3.4 Süd (s. Abbildung 19</a:t>
            </a:r>
            <a:r>
              <a:rPr lang="de-DE" dirty="0" smtClean="0"/>
              <a:t>).</a:t>
            </a:r>
          </a:p>
          <a:p>
            <a:r>
              <a:rPr lang="de-DE" dirty="0" smtClean="0"/>
              <a:t>Dabei </a:t>
            </a:r>
            <a:r>
              <a:rPr lang="de-DE" dirty="0"/>
              <a:t>sind erfolgversprechende </a:t>
            </a:r>
            <a:r>
              <a:rPr lang="de-DE" dirty="0" smtClean="0"/>
              <a:t>Kombinationen von </a:t>
            </a:r>
            <a:r>
              <a:rPr lang="de-DE" dirty="0"/>
              <a:t>westlichen und östlichen Abschnitten der  bisher untersuchten Varianten besonders </a:t>
            </a:r>
            <a:r>
              <a:rPr lang="de-DE" dirty="0" smtClean="0"/>
              <a:t>zu </a:t>
            </a:r>
            <a:r>
              <a:rPr lang="de-DE" dirty="0"/>
              <a:t>berücksichtigen, bspw. eine Kombination von westlichem Abschnitt der 3.4 Nord </a:t>
            </a:r>
            <a:r>
              <a:rPr lang="de-DE" dirty="0" smtClean="0"/>
              <a:t>und </a:t>
            </a:r>
            <a:r>
              <a:rPr lang="de-DE" dirty="0"/>
              <a:t>östlichem Abschnitt der 3.4 Süd</a:t>
            </a:r>
            <a:r>
              <a:rPr lang="de-DE" dirty="0" smtClean="0"/>
              <a:t>.</a:t>
            </a:r>
            <a:endParaRPr lang="de-CH" b="1" dirty="0" smtClean="0"/>
          </a:p>
        </p:txBody>
      </p:sp>
    </p:spTree>
    <p:extLst>
      <p:ext uri="{BB962C8B-B14F-4D97-AF65-F5344CB8AC3E}">
        <p14:creationId xmlns:p14="http://schemas.microsoft.com/office/powerpoint/2010/main" val="2870095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11015"/>
            <a:ext cx="10515600" cy="5965948"/>
          </a:xfrm>
        </p:spPr>
        <p:txBody>
          <a:bodyPr/>
          <a:lstStyle/>
          <a:p>
            <a:r>
              <a:rPr lang="de-DE" b="1" dirty="0"/>
              <a:t>Qualitative Beurteilung der Konzeptvarianten</a:t>
            </a:r>
            <a:endParaRPr lang="de-DE" dirty="0"/>
          </a:p>
          <a:p>
            <a:endParaRPr lang="de-DE" dirty="0"/>
          </a:p>
        </p:txBody>
      </p:sp>
      <p:pic>
        <p:nvPicPr>
          <p:cNvPr id="4" name="Grafik 3" descr="cid:AF312C08-DCEA-4507-9A51-C0AB68052A5D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39" y="672147"/>
            <a:ext cx="7610304" cy="59572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erader Verbinder 4"/>
          <p:cNvCxnSpPr/>
          <p:nvPr/>
        </p:nvCxnSpPr>
        <p:spPr>
          <a:xfrm flipV="1">
            <a:off x="1890346" y="2681654"/>
            <a:ext cx="7429500" cy="12573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/>
          <p:cNvCxnSpPr/>
          <p:nvPr/>
        </p:nvCxnSpPr>
        <p:spPr>
          <a:xfrm flipV="1">
            <a:off x="1875241" y="3938954"/>
            <a:ext cx="7444605" cy="25439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241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cid:9DDAD62C-BBDA-4035-876B-D938571C6327"/>
          <p:cNvPicPr>
            <a:picLocks noGrp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85" y="448408"/>
            <a:ext cx="8598877" cy="54951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erader Verbinder 2"/>
          <p:cNvCxnSpPr/>
          <p:nvPr/>
        </p:nvCxnSpPr>
        <p:spPr>
          <a:xfrm flipV="1">
            <a:off x="1705708" y="914400"/>
            <a:ext cx="8431823" cy="33322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1705708" y="4334608"/>
            <a:ext cx="8431823" cy="15386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557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342"/>
          </a:xfrm>
        </p:spPr>
        <p:txBody>
          <a:bodyPr>
            <a:normAutofit/>
          </a:bodyPr>
          <a:lstStyle/>
          <a:p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Welche Aufgaben Sind in der </a:t>
            </a:r>
            <a:r>
              <a:rPr lang="de-CH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Netztstrategie</a:t>
            </a:r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aufgelistet ?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987425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CH" b="1" dirty="0"/>
              <a:t>Die Aufgaben der Netzstrategie Raum DHAMK</a:t>
            </a:r>
          </a:p>
          <a:p>
            <a:pPr marL="0" indent="0">
              <a:buNone/>
            </a:pPr>
            <a:r>
              <a:rPr lang="de-CH" dirty="0"/>
              <a:t>Die Stossrichtungen der Untersuchung werden mit folgenden drei Aufgaben </a:t>
            </a:r>
            <a:r>
              <a:rPr lang="de-CH" dirty="0" smtClean="0"/>
              <a:t>charakterisiert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(1) Wie kann das Siedlungsgebiet von Diepoldsau möglichst entlastet werden, ohne dabei</a:t>
            </a:r>
          </a:p>
          <a:p>
            <a:pPr marL="0" indent="0">
              <a:buNone/>
            </a:pPr>
            <a:r>
              <a:rPr lang="de-CH" dirty="0"/>
              <a:t>die Gemeinden im mittleren Rheintal zusätzlich zu belasten, und wie können gleichzeitig</a:t>
            </a:r>
          </a:p>
          <a:p>
            <a:pPr marL="0" indent="0">
              <a:buNone/>
            </a:pPr>
            <a:r>
              <a:rPr lang="de-CH" dirty="0"/>
              <a:t>übergeordnete verkehrliche Effekte entsprechend gelenkt werden?</a:t>
            </a:r>
          </a:p>
          <a:p>
            <a:pPr marL="0" indent="0">
              <a:buNone/>
            </a:pPr>
            <a:r>
              <a:rPr lang="de-CH" dirty="0"/>
              <a:t>(2) Wie können die verkehrsintensiven Nutzungen und Betriebsgebiete </a:t>
            </a:r>
            <a:r>
              <a:rPr lang="de-CH" sz="3200" dirty="0"/>
              <a:t>optimal an das</a:t>
            </a:r>
          </a:p>
          <a:p>
            <a:pPr marL="0" indent="0">
              <a:buNone/>
            </a:pPr>
            <a:r>
              <a:rPr lang="de-DE" sz="3200" dirty="0"/>
              <a:t>übergeordnete Netz angeschlossen werden</a:t>
            </a:r>
            <a:r>
              <a:rPr lang="de-DE" dirty="0"/>
              <a:t>?</a:t>
            </a:r>
          </a:p>
          <a:p>
            <a:pPr marL="0" indent="0">
              <a:buNone/>
            </a:pPr>
            <a:r>
              <a:rPr lang="de-CH" dirty="0"/>
              <a:t>– Makroebene: Optimale Lenkung des Verkehrs auf die Autobahn (v.a. A14) unter</a:t>
            </a:r>
          </a:p>
          <a:p>
            <a:pPr marL="0" indent="0">
              <a:buNone/>
            </a:pPr>
            <a:r>
              <a:rPr lang="de-CH" dirty="0"/>
              <a:t>Einbezug des geplanten neuen Anschlusses L45</a:t>
            </a:r>
          </a:p>
          <a:p>
            <a:pPr marL="0" indent="0">
              <a:buNone/>
            </a:pPr>
            <a:r>
              <a:rPr lang="de-CH" dirty="0"/>
              <a:t>– Mikroebene: Kapazität und Leistungsfähigkeit der Anschlüsse</a:t>
            </a:r>
          </a:p>
          <a:p>
            <a:pPr marL="0" indent="0">
              <a:buNone/>
            </a:pPr>
            <a:r>
              <a:rPr lang="de-CH" dirty="0"/>
              <a:t>(3) Wie kann die LKW-Abfertigung mittelfristig bis zur Realisierung „Autobahnverbindung“1</a:t>
            </a:r>
          </a:p>
          <a:p>
            <a:pPr marL="0" indent="0">
              <a:buNone/>
            </a:pPr>
            <a:r>
              <a:rPr lang="de-CH" dirty="0"/>
              <a:t>optimiert werden und welche Bedürfnisse müssen dabei berücksichtigt werden?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3843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cid:0D4896F7-DDBD-4E9C-BFAF-8AE5B7120692"/>
          <p:cNvPicPr>
            <a:picLocks noGrp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24" y="457201"/>
            <a:ext cx="8836268" cy="50379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erader Verbinder 2"/>
          <p:cNvCxnSpPr/>
          <p:nvPr/>
        </p:nvCxnSpPr>
        <p:spPr>
          <a:xfrm flipV="1">
            <a:off x="1811215" y="527538"/>
            <a:ext cx="8598877" cy="18375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1811215" y="2435468"/>
            <a:ext cx="8598877" cy="14683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V="1">
            <a:off x="1811215" y="3974123"/>
            <a:ext cx="8598877" cy="13540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06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AC4A996-1168-40C2-B4CA-698F276C9328" descr="0D4896F7-DDBD-4E9C-BFAF-8AE5B71206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6" y="768231"/>
            <a:ext cx="10266629" cy="556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r Verbinder 5"/>
          <p:cNvCxnSpPr/>
          <p:nvPr/>
        </p:nvCxnSpPr>
        <p:spPr>
          <a:xfrm flipV="1">
            <a:off x="1107831" y="844063"/>
            <a:ext cx="10014438" cy="20573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 flipV="1">
            <a:off x="1046285" y="2901462"/>
            <a:ext cx="10075984" cy="17179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1107831" y="4695092"/>
            <a:ext cx="10014438" cy="15474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056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cid:4B06B7FB-5FD1-469D-981E-5FDB9283D88C"/>
          <p:cNvPicPr>
            <a:picLocks noGrp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92" y="307731"/>
            <a:ext cx="8704385" cy="55215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erader Verbinder 2"/>
          <p:cNvCxnSpPr/>
          <p:nvPr/>
        </p:nvCxnSpPr>
        <p:spPr>
          <a:xfrm flipV="1">
            <a:off x="1679331" y="685800"/>
            <a:ext cx="8537331" cy="40884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152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cid:36A3689E-F481-4AAD-916C-CC984D2BB050"/>
          <p:cNvPicPr>
            <a:picLocks noGrp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448408"/>
            <a:ext cx="8282353" cy="50995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1227991" y="5547946"/>
            <a:ext cx="8768861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875">
              <a:lnSpc>
                <a:spcPct val="107000"/>
              </a:lnSpc>
              <a:spcAft>
                <a:spcPts val="0"/>
              </a:spcAft>
            </a:pPr>
            <a:r>
              <a:rPr lang="de-DE" b="1" dirty="0" smtClean="0">
                <a:effectLst/>
                <a:highlight>
                  <a:srgbClr val="FFFF00"/>
                </a:highlight>
                <a:latin typeface="Frutiger-Light"/>
                <a:ea typeface="Times New Roman" panose="02020603050405020304" pitchFamily="18" charset="0"/>
                <a:cs typeface="Frutiger-Light"/>
              </a:rPr>
              <a:t>Oberirdische Varianten innerhalb CH-Gebiet und grenzüberschreitend ergeben eine starke Nutzensteigerung sofort !!!!</a:t>
            </a:r>
            <a:endParaRPr lang="de-DE" sz="1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>
              <a:lnSpc>
                <a:spcPct val="107000"/>
              </a:lnSpc>
              <a:spcAft>
                <a:spcPts val="800"/>
              </a:spcAft>
            </a:pPr>
            <a:r>
              <a:rPr lang="de-DE" dirty="0" smtClean="0">
                <a:effectLst/>
                <a:latin typeface="Frutiger-Light"/>
                <a:ea typeface="Times New Roman" panose="02020603050405020304" pitchFamily="18" charset="0"/>
                <a:cs typeface="Frutiger-Light"/>
              </a:rPr>
              <a:t> </a:t>
            </a:r>
            <a:endParaRPr lang="de-DE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Gerader Verbinder 3"/>
          <p:cNvCxnSpPr/>
          <p:nvPr/>
        </p:nvCxnSpPr>
        <p:spPr>
          <a:xfrm flipV="1">
            <a:off x="1897671" y="553915"/>
            <a:ext cx="3166698" cy="20574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V="1">
            <a:off x="8387862" y="553916"/>
            <a:ext cx="1477107" cy="21277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5064369" y="553915"/>
            <a:ext cx="1767253" cy="205740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6831623" y="553915"/>
            <a:ext cx="1556240" cy="20574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61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0277" y="471610"/>
            <a:ext cx="10515600" cy="5920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/>
              <a:t>Grundwasserrechtliche Genehmigungsfähigkeit</a:t>
            </a:r>
            <a:endParaRPr lang="de-DE" dirty="0" smtClean="0"/>
          </a:p>
          <a:p>
            <a:endParaRPr lang="de-DE" b="1" dirty="0" smtClean="0"/>
          </a:p>
          <a:p>
            <a:pPr marL="0" indent="0">
              <a:buNone/>
            </a:pPr>
            <a:r>
              <a:rPr lang="de-DE" dirty="0" smtClean="0"/>
              <a:t>Es </a:t>
            </a:r>
            <a:r>
              <a:rPr lang="de-CH" dirty="0" smtClean="0"/>
              <a:t>werden </a:t>
            </a:r>
            <a:r>
              <a:rPr lang="de-CH" dirty="0"/>
              <a:t>insbesondere die quantitativen Veränderungen des Grundwasserdurchflusses aufgezeigt.</a:t>
            </a:r>
          </a:p>
          <a:p>
            <a:pPr marL="0" indent="0">
              <a:buNone/>
            </a:pPr>
            <a:r>
              <a:rPr lang="de-CH" dirty="0"/>
              <a:t>Bezüglich Genehmigungsfähigkeit sind jedoch auch zahlreiche qualitative Aspekte </a:t>
            </a:r>
            <a:r>
              <a:rPr lang="de-CH" dirty="0" smtClean="0"/>
              <a:t>der Grundwasserbeeinträchtigung </a:t>
            </a:r>
            <a:r>
              <a:rPr lang="de-CH" dirty="0"/>
              <a:t>zu berücksichtigen. Dazu gehören beispielsweise chemische </a:t>
            </a:r>
            <a:r>
              <a:rPr lang="de-CH" dirty="0" smtClean="0"/>
              <a:t>wie auch </a:t>
            </a:r>
            <a:r>
              <a:rPr lang="de-CH" dirty="0"/>
              <a:t>physikalische (z.B. Setzungen/Hebungen von Gebäuden durch veränderten Grundwasserspiegel)</a:t>
            </a:r>
          </a:p>
          <a:p>
            <a:pPr marL="0" indent="0">
              <a:buNone/>
            </a:pPr>
            <a:r>
              <a:rPr lang="de-CH" dirty="0"/>
              <a:t>Die Erkenntnisse der Beurteilung durch die Fachgruppe Grundwasser, bestehend aus Vertretern der zuständigen Umweltämter, Experten des Projektes </a:t>
            </a:r>
            <a:r>
              <a:rPr lang="de-CH" dirty="0" err="1"/>
              <a:t>Rhesi</a:t>
            </a:r>
            <a:r>
              <a:rPr lang="de-CH" dirty="0"/>
              <a:t> sowie den Fachplanern.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2671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/>
          <p:cNvPicPr>
            <a:picLocks noGrp="1"/>
          </p:cNvPicPr>
          <p:nvPr>
            <p:ph idx="1"/>
          </p:nvPr>
        </p:nvPicPr>
        <p:blipFill rotWithShape="1">
          <a:blip r:embed="rId2"/>
          <a:srcRect l="7937" t="32928" r="27736" b="45609"/>
          <a:stretch/>
        </p:blipFill>
        <p:spPr bwMode="auto">
          <a:xfrm>
            <a:off x="715108" y="438359"/>
            <a:ext cx="8745415" cy="1557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92015" y="1885800"/>
            <a:ext cx="10424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i="1" dirty="0">
                <a:latin typeface="Frutiger-LightItalic"/>
              </a:rPr>
              <a:t>Beurteilung der Genehmigungsfähigkeit der MK3.2, MK3.3 lang, MK3.4 </a:t>
            </a:r>
            <a:r>
              <a:rPr lang="de-CH" i="1" dirty="0" smtClean="0">
                <a:latin typeface="Frutiger-LightItalic"/>
              </a:rPr>
              <a:t>Nord und </a:t>
            </a:r>
            <a:r>
              <a:rPr lang="de-CH" i="1" dirty="0">
                <a:latin typeface="Frutiger-LightItalic"/>
              </a:rPr>
              <a:t>MK3.5 hinsichtlich Grundwasser; W: Wahrscheinlichkeitsfaktor, wobei 0 </a:t>
            </a:r>
            <a:r>
              <a:rPr lang="de-CH" i="1" dirty="0" smtClean="0">
                <a:latin typeface="Frutiger-LightItalic"/>
              </a:rPr>
              <a:t>= nicht </a:t>
            </a:r>
            <a:r>
              <a:rPr lang="de-CH" i="1" dirty="0">
                <a:latin typeface="Frutiger-LightItalic"/>
              </a:rPr>
              <a:t>genehmigungsfähig, 1 = eindeutig genehmigungsfähig (Auszug aus </a:t>
            </a:r>
            <a:r>
              <a:rPr lang="de-CH" i="1" dirty="0" smtClean="0">
                <a:latin typeface="Frutiger-LightItalic"/>
              </a:rPr>
              <a:t>dem Protokoll </a:t>
            </a:r>
            <a:r>
              <a:rPr lang="de-CH" i="1" dirty="0">
                <a:latin typeface="Frutiger-LightItalic"/>
              </a:rPr>
              <a:t>des Fachgesprächs vom 20.10.15)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809130"/>
            <a:ext cx="5216382" cy="336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8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818790" y="298911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Frutiger-Bold"/>
              </a:rPr>
              <a:t>Kostenschätzungen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726831" y="668243"/>
            <a:ext cx="106064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Für eine einheitliche und damit vergleichbare Schätzung der Bau- und Investitions- sowie Betriebs-</a:t>
            </a:r>
          </a:p>
          <a:p>
            <a:r>
              <a:rPr lang="de-CH" dirty="0">
                <a:latin typeface="Frutiger-Light"/>
              </a:rPr>
              <a:t>und Unterhaltskosten aller Linienführungen wurde ein standardisiertes Kostenermittlungstool</a:t>
            </a:r>
          </a:p>
          <a:p>
            <a:r>
              <a:rPr lang="de-CH" dirty="0">
                <a:latin typeface="Frutiger-Light"/>
              </a:rPr>
              <a:t>eingesetzt. Dieses wurde ursprünglich für das ASTRA entwickelt und im Zusammenhang</a:t>
            </a:r>
          </a:p>
          <a:p>
            <a:r>
              <a:rPr lang="de-CH" dirty="0">
                <a:latin typeface="Frutiger-Light"/>
              </a:rPr>
              <a:t>mit der Weiterentwicklung des Nationalstrassennetzes sowie dem Projekt Engpassbeseitigung</a:t>
            </a:r>
          </a:p>
          <a:p>
            <a:r>
              <a:rPr lang="de-CH" dirty="0">
                <a:latin typeface="Frutiger-Light"/>
              </a:rPr>
              <a:t>eingesetzt. Das Tool basiert auf spezifischen Schweizerischen Einheitspreisen (CHF) für</a:t>
            </a:r>
          </a:p>
          <a:p>
            <a:r>
              <a:rPr lang="de-DE" dirty="0">
                <a:latin typeface="Frutiger-Light"/>
              </a:rPr>
              <a:t>verschiedene Bauelemente und Schwierigkeitsgrade.</a:t>
            </a:r>
            <a:endParaRPr lang="de-DE" dirty="0"/>
          </a:p>
        </p:txBody>
      </p:sp>
      <p:pic>
        <p:nvPicPr>
          <p:cNvPr id="4" name="Grafik 3"/>
          <p:cNvPicPr/>
          <p:nvPr/>
        </p:nvPicPr>
        <p:blipFill rotWithShape="1">
          <a:blip r:embed="rId2"/>
          <a:srcRect l="11576" t="25285" r="24430" b="42081"/>
          <a:stretch/>
        </p:blipFill>
        <p:spPr bwMode="auto">
          <a:xfrm>
            <a:off x="1134208" y="2523392"/>
            <a:ext cx="8308730" cy="295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2160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37392"/>
            <a:ext cx="10515600" cy="5939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b="1" dirty="0" smtClean="0"/>
              <a:t>7.   Vergleichende </a:t>
            </a:r>
            <a:r>
              <a:rPr lang="de-CH" b="1" dirty="0"/>
              <a:t>Bewertung der MK 2, MK3.3 lang, MK 3.4 Nord,</a:t>
            </a:r>
          </a:p>
          <a:p>
            <a:pPr marL="0" indent="0">
              <a:buNone/>
            </a:pPr>
            <a:r>
              <a:rPr lang="de-CH" b="1" dirty="0" smtClean="0"/>
              <a:t>       MK3.4 </a:t>
            </a:r>
            <a:r>
              <a:rPr lang="de-CH" b="1" dirty="0"/>
              <a:t>Süd und MK </a:t>
            </a:r>
            <a:r>
              <a:rPr lang="de-CH" b="1" dirty="0" smtClean="0"/>
              <a:t>3.5</a:t>
            </a:r>
          </a:p>
          <a:p>
            <a:pPr marL="0" indent="0">
              <a:buNone/>
            </a:pPr>
            <a:r>
              <a:rPr lang="de-CH" dirty="0"/>
              <a:t>Als Grundlage für die Bewertung der Massnahmenkonzepte dient das Ziel- und </a:t>
            </a:r>
            <a:r>
              <a:rPr lang="de-CH" dirty="0" err="1" smtClean="0"/>
              <a:t>Indikatorensystem</a:t>
            </a:r>
            <a:r>
              <a:rPr lang="de-CH" dirty="0" smtClean="0"/>
              <a:t> "</a:t>
            </a:r>
            <a:r>
              <a:rPr lang="de-CH" dirty="0"/>
              <a:t>Nachhaltigkeit im Verkehr" des UVEK3). Das Ziel- und </a:t>
            </a:r>
            <a:r>
              <a:rPr lang="de-CH" dirty="0" err="1"/>
              <a:t>Indikatorensystem</a:t>
            </a:r>
            <a:r>
              <a:rPr lang="de-CH" dirty="0"/>
              <a:t> für die </a:t>
            </a:r>
            <a:r>
              <a:rPr lang="de-CH" dirty="0" smtClean="0"/>
              <a:t>Netzstrategie DHAMK </a:t>
            </a:r>
            <a:r>
              <a:rPr lang="de-CH" dirty="0"/>
              <a:t>wurde in Anlehnung an ähnliche Aufgaben im Kanton St. Gallen, aber </a:t>
            </a:r>
            <a:r>
              <a:rPr lang="de-CH" dirty="0" smtClean="0"/>
              <a:t>spezifisch auf </a:t>
            </a:r>
            <a:r>
              <a:rPr lang="de-CH" dirty="0"/>
              <a:t>die gestellten Aufgaben ausgerichtet. Es berücksichtigt einerseits die drei Dimensionen </a:t>
            </a:r>
            <a:r>
              <a:rPr lang="de-CH" dirty="0" smtClean="0"/>
              <a:t>der Nachhaltigkeit </a:t>
            </a:r>
            <a:r>
              <a:rPr lang="de-CH" dirty="0"/>
              <a:t>(Umwelt, Gesellschaft und Wirtschaft) und andererseits alle Bereiche </a:t>
            </a:r>
            <a:r>
              <a:rPr lang="de-CH" dirty="0" smtClean="0"/>
              <a:t>einer  Zweckmässigkeitsbeurteilung </a:t>
            </a:r>
            <a:r>
              <a:rPr lang="de-CH" dirty="0"/>
              <a:t>(Verkehrsbedürfnisse, Mitteleinsatz sowie Bedingungen </a:t>
            </a:r>
            <a:r>
              <a:rPr lang="de-CH" dirty="0" smtClean="0"/>
              <a:t>für </a:t>
            </a:r>
            <a:r>
              <a:rPr lang="de-DE" dirty="0" smtClean="0"/>
              <a:t>Mensch</a:t>
            </a:r>
            <a:r>
              <a:rPr lang="de-DE" dirty="0"/>
              <a:t>, Siedlung und Umwelt).</a:t>
            </a:r>
          </a:p>
        </p:txBody>
      </p:sp>
    </p:spTree>
    <p:extLst>
      <p:ext uri="{BB962C8B-B14F-4D97-AF65-F5344CB8AC3E}">
        <p14:creationId xmlns:p14="http://schemas.microsoft.com/office/powerpoint/2010/main" val="3398655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02677" y="397721"/>
            <a:ext cx="1056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Das Ziel- und </a:t>
            </a:r>
            <a:r>
              <a:rPr lang="de-CH" dirty="0" err="1">
                <a:latin typeface="Frutiger-Light"/>
              </a:rPr>
              <a:t>Indikatorensystem</a:t>
            </a:r>
            <a:r>
              <a:rPr lang="de-CH" dirty="0">
                <a:latin typeface="Frutiger-Light"/>
              </a:rPr>
              <a:t> gliedert sich in sechs Oberziele und 20 Indikatoren (siehe Abbildung</a:t>
            </a:r>
          </a:p>
          <a:p>
            <a:r>
              <a:rPr lang="de-CH" dirty="0">
                <a:latin typeface="Frutiger-Light"/>
              </a:rPr>
              <a:t>11). Die Gewichtung erfolgt einerseits zwischen den sechs Oberzielen (Summe </a:t>
            </a:r>
            <a:r>
              <a:rPr lang="de-CH" i="1" dirty="0">
                <a:latin typeface="Frutiger-LightItalic"/>
              </a:rPr>
              <a:t>aller </a:t>
            </a:r>
            <a:r>
              <a:rPr lang="de-CH" dirty="0">
                <a:latin typeface="Frutiger-Light"/>
              </a:rPr>
              <a:t>Oberziele</a:t>
            </a:r>
          </a:p>
          <a:p>
            <a:r>
              <a:rPr lang="de-CH" dirty="0">
                <a:latin typeface="Frutiger-Light"/>
              </a:rPr>
              <a:t>= 100%), aber auch auf Stufe der Indikatoren (Summe </a:t>
            </a:r>
            <a:r>
              <a:rPr lang="de-CH" i="1" dirty="0">
                <a:latin typeface="Frutiger-LightItalic"/>
              </a:rPr>
              <a:t>je </a:t>
            </a:r>
            <a:r>
              <a:rPr lang="de-CH" dirty="0" err="1">
                <a:latin typeface="Frutiger-Light"/>
              </a:rPr>
              <a:t>Oberziel</a:t>
            </a:r>
            <a:r>
              <a:rPr lang="de-CH" dirty="0">
                <a:latin typeface="Frutiger-Light"/>
              </a:rPr>
              <a:t> = 100%)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902677" y="1321051"/>
            <a:ext cx="10301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Frutiger-Light"/>
              </a:rPr>
              <a:t>Daraus </a:t>
            </a:r>
            <a:r>
              <a:rPr lang="de-DE" dirty="0" smtClean="0">
                <a:latin typeface="Frutiger-Light"/>
              </a:rPr>
              <a:t>lässt </a:t>
            </a:r>
            <a:r>
              <a:rPr lang="de-CH" dirty="0" smtClean="0">
                <a:latin typeface="Frutiger-Light"/>
              </a:rPr>
              <a:t>sich </a:t>
            </a:r>
            <a:r>
              <a:rPr lang="de-CH" dirty="0">
                <a:latin typeface="Frutiger-Light"/>
              </a:rPr>
              <a:t>ein resultierendes Gewicht pro Indikator errechnen, welches als Hauptgewichtung in </a:t>
            </a:r>
            <a:r>
              <a:rPr lang="de-CH" dirty="0" smtClean="0">
                <a:latin typeface="Frutiger-Light"/>
              </a:rPr>
              <a:t>die </a:t>
            </a:r>
            <a:r>
              <a:rPr lang="de-DE" dirty="0" smtClean="0">
                <a:latin typeface="Frutiger-Light"/>
              </a:rPr>
              <a:t>Bewertung </a:t>
            </a:r>
            <a:r>
              <a:rPr lang="de-DE" dirty="0" err="1">
                <a:latin typeface="Frutiger-Light"/>
              </a:rPr>
              <a:t>einfliesst</a:t>
            </a:r>
            <a:r>
              <a:rPr lang="de-DE" dirty="0">
                <a:latin typeface="Frutiger-Light"/>
              </a:rPr>
              <a:t>.</a:t>
            </a:r>
          </a:p>
          <a:p>
            <a:r>
              <a:rPr lang="de-CH" dirty="0">
                <a:latin typeface="Frutiger-Light"/>
              </a:rPr>
              <a:t>Mit dieser Hauptgewichtung wird der Bereich Umwelt mit 30%, Wirtschaft mit 30% sowie </a:t>
            </a:r>
            <a:r>
              <a:rPr lang="de-CH" dirty="0" smtClean="0">
                <a:latin typeface="Frutiger-Light"/>
              </a:rPr>
              <a:t>Gesellschaft </a:t>
            </a:r>
            <a:r>
              <a:rPr lang="de-DE" dirty="0" smtClean="0">
                <a:latin typeface="Frutiger-Light"/>
              </a:rPr>
              <a:t>mit </a:t>
            </a:r>
            <a:r>
              <a:rPr lang="de-DE" dirty="0">
                <a:latin typeface="Frutiger-Light"/>
              </a:rPr>
              <a:t>40% berücksichtigt</a:t>
            </a:r>
            <a:r>
              <a:rPr lang="de-DE" dirty="0" smtClean="0">
                <a:latin typeface="Frutiger-Light"/>
              </a:rPr>
              <a:t>.</a:t>
            </a:r>
            <a:endParaRPr lang="de-DE" dirty="0">
              <a:latin typeface="Frutiger-Light"/>
            </a:endParaRPr>
          </a:p>
        </p:txBody>
      </p:sp>
    </p:spTree>
    <p:extLst>
      <p:ext uri="{BB962C8B-B14F-4D97-AF65-F5344CB8AC3E}">
        <p14:creationId xmlns:p14="http://schemas.microsoft.com/office/powerpoint/2010/main" val="2699637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54849D6-6DA8-4D36-9161-C68D90D36A85" descr="9ED860EF-99AC-41E6-836B-25843E89C7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83" y="247535"/>
            <a:ext cx="8842255" cy="624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178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smtClean="0"/>
              <a:t>Ausgangslage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Mobil im Rheintal (MIR) fokussierten bisherige Planungen im Rheintal</a:t>
            </a:r>
          </a:p>
          <a:p>
            <a:r>
              <a:rPr lang="de-DE" dirty="0"/>
              <a:t>Strategische </a:t>
            </a:r>
            <a:r>
              <a:rPr lang="de-DE" dirty="0" smtClean="0"/>
              <a:t>Planungen </a:t>
            </a:r>
            <a:r>
              <a:rPr lang="de-CH" dirty="0" smtClean="0"/>
              <a:t>fordern </a:t>
            </a:r>
            <a:r>
              <a:rPr lang="de-CH" dirty="0"/>
              <a:t>jedoch neue grenzüberschreitende Verkehrsinfrastrukturelemente und Mobilitätsangebote</a:t>
            </a:r>
            <a:r>
              <a:rPr lang="de-CH" dirty="0" smtClean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7196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 rotWithShape="1">
          <a:blip r:embed="rId2"/>
          <a:srcRect l="7772" t="19698" r="29225" b="-843"/>
          <a:stretch/>
        </p:blipFill>
        <p:spPr bwMode="auto">
          <a:xfrm>
            <a:off x="1389185" y="492369"/>
            <a:ext cx="9012115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7887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 rotWithShape="1">
          <a:blip r:embed="rId2"/>
          <a:srcRect l="12237" t="18522" r="23272"/>
          <a:stretch/>
        </p:blipFill>
        <p:spPr bwMode="auto">
          <a:xfrm>
            <a:off x="720970" y="844062"/>
            <a:ext cx="10040816" cy="5345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eck 2"/>
          <p:cNvSpPr/>
          <p:nvPr/>
        </p:nvSpPr>
        <p:spPr>
          <a:xfrm>
            <a:off x="815751" y="184611"/>
            <a:ext cx="3403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Frutiger-Bold"/>
              </a:rPr>
              <a:t>Sensitivitätsanalyse zur NWA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5108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 rotWithShape="1">
          <a:blip r:embed="rId2"/>
          <a:srcRect l="6945" t="29106" r="28233" b="20619"/>
          <a:stretch/>
        </p:blipFill>
        <p:spPr bwMode="auto">
          <a:xfrm>
            <a:off x="641838" y="404446"/>
            <a:ext cx="10717824" cy="56710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1205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03739" y="283504"/>
            <a:ext cx="9929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>
                <a:latin typeface="Frutiger-Bold"/>
              </a:rPr>
              <a:t>8 Fazit: Kombiniertes Massnahmenkonzept konkretisieren</a:t>
            </a:r>
            <a:endParaRPr lang="de-DE" dirty="0"/>
          </a:p>
        </p:txBody>
      </p:sp>
      <p:pic>
        <p:nvPicPr>
          <p:cNvPr id="3" name="Grafik 2"/>
          <p:cNvPicPr/>
          <p:nvPr/>
        </p:nvPicPr>
        <p:blipFill rotWithShape="1">
          <a:blip r:embed="rId2"/>
          <a:srcRect l="11130" t="15784" r="23630" b="11145"/>
          <a:stretch/>
        </p:blipFill>
        <p:spPr bwMode="auto">
          <a:xfrm>
            <a:off x="791307" y="844062"/>
            <a:ext cx="10102361" cy="5002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4772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88376" y="371428"/>
            <a:ext cx="8469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>
                <a:latin typeface="Frutiger-Bold"/>
              </a:rPr>
              <a:t>Fazit hinsichtlich Aufgabe (1) Entlastung Siedlungsgebiete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788376" y="767109"/>
            <a:ext cx="104188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Voraussetzung für eine hohe Zuverlässigkeit des ergänzten Strassennetzes sind auch </a:t>
            </a:r>
            <a:r>
              <a:rPr lang="de-CH" dirty="0" smtClean="0">
                <a:latin typeface="Frutiger-Light"/>
              </a:rPr>
              <a:t>leistungsfähige bestehende </a:t>
            </a:r>
            <a:r>
              <a:rPr lang="de-CH" dirty="0">
                <a:latin typeface="Frutiger-Light"/>
              </a:rPr>
              <a:t>Knoten und Anschlüsse. Die bereits heute bekannten Leistungsengpässe </a:t>
            </a:r>
            <a:r>
              <a:rPr lang="de-CH" dirty="0" smtClean="0">
                <a:latin typeface="Frutiger-Light"/>
              </a:rPr>
              <a:t>A13 ,Anschluss </a:t>
            </a:r>
            <a:r>
              <a:rPr lang="de-CH" dirty="0" err="1">
                <a:latin typeface="Frutiger-Light"/>
              </a:rPr>
              <a:t>Widnau</a:t>
            </a:r>
            <a:r>
              <a:rPr lang="de-CH" dirty="0">
                <a:latin typeface="Frutiger-Light"/>
              </a:rPr>
              <a:t>, A13 Ausfahrt </a:t>
            </a:r>
            <a:r>
              <a:rPr lang="de-CH" dirty="0" err="1">
                <a:latin typeface="Frutiger-Light"/>
              </a:rPr>
              <a:t>Kriessern</a:t>
            </a:r>
            <a:r>
              <a:rPr lang="de-CH" dirty="0">
                <a:latin typeface="Frutiger-Light"/>
              </a:rPr>
              <a:t> und A14 Anschlussstelle Hohenems sind bereits </a:t>
            </a:r>
            <a:r>
              <a:rPr lang="de-CH" dirty="0" smtClean="0">
                <a:latin typeface="Frutiger-Light"/>
              </a:rPr>
              <a:t>Gegenstand von </a:t>
            </a:r>
            <a:r>
              <a:rPr lang="de-CH" dirty="0">
                <a:latin typeface="Frutiger-Light"/>
              </a:rPr>
              <a:t>Optimierungsprojekten oder müssen in jedem Fall einer Lösung zugeführt werden.</a:t>
            </a:r>
          </a:p>
          <a:p>
            <a:r>
              <a:rPr lang="de-CH" dirty="0">
                <a:latin typeface="Frutiger-Light"/>
              </a:rPr>
              <a:t>Bei allen MK-Varianten werden deshalb entsprechend leistungsfähige Anschlussknoten </a:t>
            </a:r>
            <a:r>
              <a:rPr lang="de-CH" dirty="0" smtClean="0">
                <a:latin typeface="Frutiger-Light"/>
              </a:rPr>
              <a:t>vorausgesetzt </a:t>
            </a:r>
            <a:r>
              <a:rPr lang="de-DE" dirty="0" smtClean="0">
                <a:latin typeface="Frutiger-Light"/>
              </a:rPr>
              <a:t>resp</a:t>
            </a:r>
            <a:r>
              <a:rPr lang="de-DE" dirty="0">
                <a:latin typeface="Frutiger-Light"/>
              </a:rPr>
              <a:t>. geschaffen werden.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839662" y="2708608"/>
            <a:ext cx="8247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>
                <a:latin typeface="Frutiger-Bold"/>
              </a:rPr>
              <a:t>Fazit hinsichtlich Aufgabe (2) Erschliessung Betriebsgebiete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839662" y="2997047"/>
            <a:ext cx="9733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Das Strassensystem L45 verbessert die Erschliessungssituation auf Seite Hohenems</a:t>
            </a:r>
          </a:p>
          <a:p>
            <a:r>
              <a:rPr lang="de-CH" dirty="0">
                <a:latin typeface="Frutiger-Light"/>
              </a:rPr>
              <a:t>bereits deutlich und wird für die Netzstrategie DHAMK als gegeben vorausgesetzt.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896810" y="3617428"/>
            <a:ext cx="9618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Die ergänzenden Elemente der </a:t>
            </a:r>
            <a:r>
              <a:rPr lang="de-CH" dirty="0" smtClean="0">
                <a:latin typeface="Frutiger-Light"/>
              </a:rPr>
              <a:t>Massnahmenpakete zielen </a:t>
            </a:r>
            <a:r>
              <a:rPr lang="de-CH" dirty="0">
                <a:latin typeface="Frutiger-Light"/>
              </a:rPr>
              <a:t>auf das Busangebot (vgl. Massnahmen aus MK1 </a:t>
            </a:r>
            <a:r>
              <a:rPr lang="de-CH" dirty="0" err="1">
                <a:latin typeface="Frutiger-Light"/>
              </a:rPr>
              <a:t>mod</a:t>
            </a:r>
            <a:r>
              <a:rPr lang="de-CH" dirty="0">
                <a:latin typeface="Frutiger-Light"/>
              </a:rPr>
              <a:t>), das Fusswegnetz </a:t>
            </a:r>
            <a:r>
              <a:rPr lang="de-CH" dirty="0" smtClean="0">
                <a:latin typeface="Frutiger-Light"/>
              </a:rPr>
              <a:t>und die </a:t>
            </a:r>
            <a:r>
              <a:rPr lang="de-CH" dirty="0">
                <a:latin typeface="Frutiger-Light"/>
              </a:rPr>
              <a:t>Zugänglichkeit und Attraktivität für Radfahrende. Ein regionales </a:t>
            </a:r>
            <a:r>
              <a:rPr lang="de-CH" dirty="0" smtClean="0">
                <a:latin typeface="Frutiger-Light"/>
              </a:rPr>
              <a:t>Mobilitätsmanagement kann </a:t>
            </a:r>
            <a:r>
              <a:rPr lang="de-CH" dirty="0">
                <a:latin typeface="Frutiger-Light"/>
              </a:rPr>
              <a:t>und soll die Nutzung dieser Angebote unterstützen und die Effekte verstärken</a:t>
            </a:r>
            <a:r>
              <a:rPr lang="de-CH" dirty="0" smtClean="0">
                <a:latin typeface="Frutiger-Light"/>
              </a:rPr>
              <a:t>.</a:t>
            </a:r>
            <a:endParaRPr lang="de-CH" dirty="0">
              <a:latin typeface="Frutiger-Ligh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39660" y="4725078"/>
            <a:ext cx="9091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>
                <a:latin typeface="Frutiger-Bold"/>
              </a:rPr>
              <a:t>Fazit hinsichtlich Aufgabe (3) Optimierte </a:t>
            </a:r>
            <a:r>
              <a:rPr lang="de-CH" b="1" dirty="0" smtClean="0">
                <a:latin typeface="Frutiger-Bold"/>
              </a:rPr>
              <a:t>LKW-Zollabfertigung</a:t>
            </a:r>
            <a:endParaRPr lang="de-CH" b="1" dirty="0">
              <a:latin typeface="Frutiger-Bold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96810" y="5019439"/>
            <a:ext cx="9355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Importe in die Schweiz die Güter aus Deutschland und </a:t>
            </a:r>
            <a:r>
              <a:rPr lang="de-CH" dirty="0" smtClean="0">
                <a:latin typeface="Frutiger-Light"/>
              </a:rPr>
              <a:t>Österreich </a:t>
            </a:r>
            <a:r>
              <a:rPr lang="de-DE" dirty="0" smtClean="0">
                <a:latin typeface="Frutiger-Light"/>
              </a:rPr>
              <a:t>in </a:t>
            </a:r>
            <a:r>
              <a:rPr lang="de-DE" dirty="0">
                <a:latin typeface="Frutiger-Light"/>
              </a:rPr>
              <a:t>Wolfurt deklariert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96810" y="5309444"/>
            <a:ext cx="8713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Frutiger-Light"/>
              </a:rPr>
              <a:t>im Zusammenhang mit </a:t>
            </a:r>
            <a:r>
              <a:rPr lang="de-DE" dirty="0" smtClean="0">
                <a:latin typeface="Frutiger-Light"/>
              </a:rPr>
              <a:t>MIR </a:t>
            </a:r>
            <a:r>
              <a:rPr lang="de-CH" dirty="0" smtClean="0">
                <a:latin typeface="Frutiger-Light"/>
              </a:rPr>
              <a:t>(</a:t>
            </a:r>
            <a:r>
              <a:rPr lang="de-CH" dirty="0">
                <a:latin typeface="Frutiger-Light"/>
              </a:rPr>
              <a:t>Lösungen CP oder Z) in </a:t>
            </a:r>
            <a:r>
              <a:rPr lang="de-CH" dirty="0" smtClean="0">
                <a:latin typeface="Frutiger-Light"/>
              </a:rPr>
              <a:t>St. </a:t>
            </a:r>
            <a:r>
              <a:rPr lang="de-CH" dirty="0" err="1" smtClean="0">
                <a:latin typeface="Frutiger-Light"/>
              </a:rPr>
              <a:t>Margrethen</a:t>
            </a:r>
            <a:r>
              <a:rPr lang="de-CH" dirty="0" smtClean="0">
                <a:latin typeface="Frutiger-Light"/>
              </a:rPr>
              <a:t> </a:t>
            </a:r>
            <a:r>
              <a:rPr lang="de-CH" dirty="0">
                <a:latin typeface="Frutiger-Light"/>
              </a:rPr>
              <a:t>nahe beim Zollübergang eine verbesserte </a:t>
            </a:r>
            <a:r>
              <a:rPr lang="de-CH" dirty="0" smtClean="0">
                <a:latin typeface="Frutiger-Light"/>
              </a:rPr>
              <a:t>Abfertigung vorgesehen</a:t>
            </a:r>
            <a:r>
              <a:rPr lang="de-CH" dirty="0">
                <a:latin typeface="Frutiger-Light"/>
              </a:rPr>
              <a:t>. Dazu besteht auf Schweizer Seite ein neues </a:t>
            </a:r>
            <a:r>
              <a:rPr lang="de-CH" dirty="0" smtClean="0">
                <a:latin typeface="Frutiger-Light"/>
              </a:rPr>
              <a:t>Zollkonzept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0303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53207" y="309881"/>
            <a:ext cx="10430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Frutiger-Bold"/>
              </a:rPr>
              <a:t>Erkenntnisse betreffend überregionaler </a:t>
            </a:r>
            <a:r>
              <a:rPr lang="de-DE" b="1" dirty="0" smtClean="0">
                <a:latin typeface="Frutiger-Bold"/>
              </a:rPr>
              <a:t>Einflüsse</a:t>
            </a:r>
            <a:endParaRPr lang="de-DE" b="1" dirty="0">
              <a:latin typeface="Frutiger-Bold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53206" y="815398"/>
            <a:ext cx="10263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Die verkehrlichen Wirkungsanalysen der ursprünglich 8 Netzergänzungsvarianten zeigen, dass</a:t>
            </a:r>
          </a:p>
          <a:p>
            <a:r>
              <a:rPr lang="de-CH" dirty="0">
                <a:latin typeface="Frutiger-Light"/>
              </a:rPr>
              <a:t>die Wirkung zur Entlastung der Ortsdurchfahrt Diepoldsau umso stärker ist, je näher die neue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753206" y="1347290"/>
            <a:ext cx="960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Strasse bei der zu entlastenden Siedlungsdurchfahrt liegt, und je besser die neue Strasse an </a:t>
            </a:r>
            <a:r>
              <a:rPr lang="de-CH" dirty="0" smtClean="0">
                <a:latin typeface="Frutiger-Light"/>
              </a:rPr>
              <a:t>das bestehende </a:t>
            </a:r>
            <a:r>
              <a:rPr lang="de-CH" dirty="0">
                <a:latin typeface="Frutiger-Light"/>
              </a:rPr>
              <a:t>Netz angeschlossen wird. Deshalb stehen bezüglich Entlastungswirkung die </a:t>
            </a:r>
            <a:r>
              <a:rPr lang="de-CH" dirty="0" smtClean="0">
                <a:latin typeface="Frutiger-Light"/>
              </a:rPr>
              <a:t>Varianten MK3.3 </a:t>
            </a:r>
            <a:r>
              <a:rPr lang="de-CH" dirty="0">
                <a:latin typeface="Frutiger-Light"/>
              </a:rPr>
              <a:t>(ohne und lang) und MK3.4 Süd im Vordergrund</a:t>
            </a:r>
            <a:r>
              <a:rPr lang="de-CH" dirty="0" smtClean="0">
                <a:latin typeface="Frutiger-Light"/>
              </a:rPr>
              <a:t>.</a:t>
            </a:r>
            <a:endParaRPr lang="de-CH" dirty="0">
              <a:latin typeface="Frutiger-Ligh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53205" y="2270620"/>
            <a:ext cx="9401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>
                <a:latin typeface="Frutiger-Bold"/>
              </a:rPr>
              <a:t>Schritte zur verbesserten Erschliessung der Betriebsgebiete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753205" y="3053136"/>
            <a:ext cx="9627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Frutiger-Light"/>
              </a:rPr>
              <a:t>Angebotsverbesserungen </a:t>
            </a:r>
            <a:r>
              <a:rPr lang="de-DE" dirty="0" err="1" smtClean="0">
                <a:latin typeface="Frutiger-Light"/>
              </a:rPr>
              <a:t>gemäss</a:t>
            </a:r>
            <a:r>
              <a:rPr lang="de-DE" dirty="0" smtClean="0">
                <a:latin typeface="Frutiger-Light"/>
              </a:rPr>
              <a:t> </a:t>
            </a:r>
            <a:r>
              <a:rPr lang="de-CH" dirty="0" smtClean="0">
                <a:latin typeface="Frutiger-Light"/>
              </a:rPr>
              <a:t>MK1 </a:t>
            </a:r>
            <a:r>
              <a:rPr lang="de-CH" dirty="0" err="1">
                <a:latin typeface="Frutiger-Light"/>
              </a:rPr>
              <a:t>mod</a:t>
            </a:r>
            <a:r>
              <a:rPr lang="de-CH" dirty="0">
                <a:latin typeface="Frutiger-Light"/>
              </a:rPr>
              <a:t> in Zusammenarbeit zwischen der Region und dem AÖV SG sowie </a:t>
            </a:r>
            <a:r>
              <a:rPr lang="de-CH" dirty="0" smtClean="0">
                <a:latin typeface="Frutiger-Light"/>
              </a:rPr>
              <a:t>dem Verkehrsverbund </a:t>
            </a:r>
            <a:r>
              <a:rPr lang="de-CH" dirty="0">
                <a:latin typeface="Frutiger-Light"/>
              </a:rPr>
              <a:t>Vorarlberg (VVV) definiert und </a:t>
            </a:r>
            <a:r>
              <a:rPr lang="de-CH" dirty="0" smtClean="0">
                <a:latin typeface="Frutiger-Light"/>
              </a:rPr>
              <a:t>umgesetzt werden</a:t>
            </a:r>
            <a:r>
              <a:rPr lang="de-CH" dirty="0">
                <a:latin typeface="Frutiger-Light"/>
              </a:rPr>
              <a:t>.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741483" y="2479346"/>
            <a:ext cx="9627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Die Umsetzung der ÖV-Angebotsverbesserungen (inkl. Pendlerbusse) soll durch </a:t>
            </a:r>
            <a:r>
              <a:rPr lang="de-CH" dirty="0" smtClean="0">
                <a:latin typeface="Frutiger-Light"/>
              </a:rPr>
              <a:t>Massnahmen des </a:t>
            </a:r>
            <a:r>
              <a:rPr lang="de-CH" dirty="0">
                <a:latin typeface="Frutiger-Light"/>
              </a:rPr>
              <a:t>regionalen Mobilitätsmanagements (</a:t>
            </a:r>
            <a:r>
              <a:rPr lang="de-CH" dirty="0" err="1">
                <a:latin typeface="Frutiger-Light"/>
              </a:rPr>
              <a:t>rMM</a:t>
            </a:r>
            <a:r>
              <a:rPr lang="de-CH" dirty="0">
                <a:latin typeface="Frutiger-Light"/>
              </a:rPr>
              <a:t>) unterstützt werden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53205" y="4110242"/>
            <a:ext cx="9788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Attraktivitätssteigerungen bei den Fuss- und Radwegnetzen (u.a.: Mehrjahresplan der</a:t>
            </a:r>
          </a:p>
          <a:p>
            <a:r>
              <a:rPr lang="de-CH" dirty="0">
                <a:latin typeface="Frutiger-Light"/>
              </a:rPr>
              <a:t>Gemeinden der Region für die Umsetzung von Massnahmen, in Zusammenarbeit mit</a:t>
            </a:r>
          </a:p>
          <a:p>
            <a:r>
              <a:rPr lang="de-CH" dirty="0">
                <a:latin typeface="Frutiger-Light"/>
              </a:rPr>
              <a:t>dem Kanton und dem Land Vorarlberg).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9273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37846" y="35824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smtClean="0">
                <a:latin typeface="Frutiger-Bold"/>
              </a:rPr>
              <a:t>9.  Weiteres Vorgehen</a:t>
            </a:r>
            <a:endParaRPr lang="de-DE" b="1" dirty="0">
              <a:latin typeface="Frutiger-Bold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937846" y="727576"/>
            <a:ext cx="7121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>
                <a:latin typeface="Frutiger-Bold"/>
              </a:rPr>
              <a:t>Von der Netzstrategie DHAMK zum </a:t>
            </a:r>
            <a:r>
              <a:rPr lang="de-CH" b="1" dirty="0" err="1">
                <a:latin typeface="Frutiger-Bold"/>
              </a:rPr>
              <a:t>Agglo</a:t>
            </a:r>
            <a:r>
              <a:rPr lang="de-CH" b="1" dirty="0">
                <a:latin typeface="Frutiger-Bold"/>
              </a:rPr>
              <a:t>-Programm Rheintal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937845" y="1096908"/>
            <a:ext cx="101756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Im Anschluss an die IG-Sitzung vom Januar 2016 wurde in Hohenems ein </a:t>
            </a:r>
            <a:r>
              <a:rPr lang="de-CH" dirty="0" smtClean="0">
                <a:latin typeface="Frutiger-Light"/>
              </a:rPr>
              <a:t>Raumentwicklungskonzept (</a:t>
            </a:r>
            <a:r>
              <a:rPr lang="de-CH" dirty="0">
                <a:latin typeface="Frutiger-Light"/>
              </a:rPr>
              <a:t>REK-H) und Ende 2017 auch die Erarbeitung eines </a:t>
            </a:r>
            <a:r>
              <a:rPr lang="de-CH" dirty="0" smtClean="0">
                <a:latin typeface="Frutiger-Light"/>
              </a:rPr>
              <a:t>Gesamtmobilitätskonzepts für </a:t>
            </a:r>
            <a:r>
              <a:rPr lang="de-CH" dirty="0" err="1">
                <a:latin typeface="Frutiger-Light"/>
              </a:rPr>
              <a:t>Altach</a:t>
            </a:r>
            <a:r>
              <a:rPr lang="de-CH" dirty="0">
                <a:latin typeface="Frutiger-Light"/>
              </a:rPr>
              <a:t> (GMK-A) gestartet. Diese Studien sollen Erkenntnisse bezüglich der weiteren </a:t>
            </a:r>
            <a:r>
              <a:rPr lang="de-CH" dirty="0" smtClean="0">
                <a:latin typeface="Frutiger-Light"/>
              </a:rPr>
              <a:t>Siedlungsentwicklung hervorbringen</a:t>
            </a:r>
            <a:r>
              <a:rPr lang="de-CH" dirty="0">
                <a:latin typeface="Frutiger-Light"/>
              </a:rPr>
              <a:t>, unter anderem zwecks Beurteilung einer Optimierung </a:t>
            </a:r>
            <a:r>
              <a:rPr lang="de-CH" dirty="0" smtClean="0">
                <a:latin typeface="Frutiger-Light"/>
              </a:rPr>
              <a:t>der Netzentwicklung </a:t>
            </a:r>
            <a:r>
              <a:rPr lang="de-CH" dirty="0">
                <a:latin typeface="Frutiger-Light"/>
              </a:rPr>
              <a:t>des Strassennetzes und der Erschliessung von Betriebsgebieten.</a:t>
            </a:r>
          </a:p>
          <a:p>
            <a:r>
              <a:rPr lang="de-CH" dirty="0">
                <a:latin typeface="Frutiger-Light"/>
              </a:rPr>
              <a:t>Das neu gestartete </a:t>
            </a:r>
            <a:r>
              <a:rPr lang="de-CH" dirty="0" err="1">
                <a:latin typeface="Frutiger-Light"/>
              </a:rPr>
              <a:t>Agglo</a:t>
            </a:r>
            <a:r>
              <a:rPr lang="de-CH" dirty="0">
                <a:latin typeface="Frutiger-Light"/>
              </a:rPr>
              <a:t>-Programm Rheintal stellt Ergebnisse </a:t>
            </a:r>
            <a:r>
              <a:rPr lang="de-CH" i="1" dirty="0">
                <a:latin typeface="Frutiger-LightItalic"/>
              </a:rPr>
              <a:t>Netzstrategie DHAMK </a:t>
            </a:r>
            <a:r>
              <a:rPr lang="de-CH" dirty="0">
                <a:latin typeface="Frutiger-Light"/>
              </a:rPr>
              <a:t>in einen</a:t>
            </a:r>
          </a:p>
          <a:p>
            <a:r>
              <a:rPr lang="de-CH" dirty="0">
                <a:latin typeface="Frutiger-Light"/>
              </a:rPr>
              <a:t>grösseren Rahmen. Organisatorisch wird damit Schritt 10 des Aktionsplans Netzstrategie</a:t>
            </a:r>
          </a:p>
          <a:p>
            <a:r>
              <a:rPr lang="de-CH" dirty="0">
                <a:latin typeface="Frutiger-Light"/>
              </a:rPr>
              <a:t>(«langfristig ausgerichtete Zusammenarbeit zwischen den Gemeinden, mit Einbezug des</a:t>
            </a:r>
          </a:p>
          <a:p>
            <a:r>
              <a:rPr lang="de-CH" dirty="0">
                <a:latin typeface="Frutiger-Light"/>
              </a:rPr>
              <a:t>Vereins St. Galler Rheintal und der Gemeinde </a:t>
            </a:r>
            <a:r>
              <a:rPr lang="de-CH" dirty="0" err="1">
                <a:latin typeface="Frutiger-Light"/>
              </a:rPr>
              <a:t>Widnau</a:t>
            </a:r>
            <a:r>
              <a:rPr lang="de-CH" dirty="0">
                <a:latin typeface="Frutiger-Light"/>
              </a:rPr>
              <a:t>»; vgl. Kap. 8.6.4) erfüllt.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1040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74855" y="307703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Frutiger-Bold"/>
              </a:rPr>
              <a:t>Netzergänzung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80292" y="677035"/>
            <a:ext cx="101551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Angesichts der Einschätzung der Region und in Übereinstimmung mit dem Kanton St. Gallen</a:t>
            </a:r>
          </a:p>
          <a:p>
            <a:r>
              <a:rPr lang="de-CH" dirty="0">
                <a:latin typeface="Frutiger-Light"/>
              </a:rPr>
              <a:t>sowie dem Land Vorarlberg besteht im Mittelrheintal ein überlokales Durchgangsverkehrsproblem.</a:t>
            </a:r>
          </a:p>
          <a:p>
            <a:r>
              <a:rPr lang="de-CH" dirty="0">
                <a:latin typeface="Frutiger-Light"/>
              </a:rPr>
              <a:t>Diese Aussage wird durch Verkehrsmodell-Ergebnisse gestützt. Eine effiziente Gesamtlösung</a:t>
            </a:r>
          </a:p>
          <a:p>
            <a:r>
              <a:rPr lang="de-CH" dirty="0">
                <a:latin typeface="Frutiger-Light"/>
              </a:rPr>
              <a:t>liegt somit aus Sicht der Region nicht in einer einfachen Ortsumfahrung, sondern vielmehr</a:t>
            </a:r>
          </a:p>
          <a:p>
            <a:r>
              <a:rPr lang="de-CH" dirty="0">
                <a:latin typeface="Frutiger-Light"/>
              </a:rPr>
              <a:t>in einer Verbindung der Autobahnen A13 und A14 (siehe Aktionsplan, Kap. 8.6, Schritte</a:t>
            </a:r>
          </a:p>
          <a:p>
            <a:r>
              <a:rPr lang="de-CH" dirty="0">
                <a:latin typeface="Frutiger-Light"/>
              </a:rPr>
              <a:t>(1) bis (4), und (8) bis (11)). Für das weitere Vorgehen sind daher die dafür geltenden </a:t>
            </a:r>
            <a:r>
              <a:rPr lang="de-CH" dirty="0" smtClean="0">
                <a:latin typeface="Frutiger-Light"/>
              </a:rPr>
              <a:t>Rahmenbedingungen zu </a:t>
            </a:r>
            <a:r>
              <a:rPr lang="de-CH" dirty="0">
                <a:latin typeface="Frutiger-Light"/>
              </a:rPr>
              <a:t>reflektieren und zu respektieren.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580292" y="2893026"/>
            <a:ext cx="4254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Frutiger-Bold"/>
              </a:rPr>
              <a:t>Rahmenbedingungen seitens ASTRA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580292" y="3195771"/>
            <a:ext cx="105792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i="1" dirty="0">
                <a:latin typeface="Frutiger-LightItalic"/>
              </a:rPr>
              <a:t>Der Netzbeschluss Nationalstrasse </a:t>
            </a:r>
            <a:r>
              <a:rPr lang="de-CH" dirty="0">
                <a:latin typeface="Frutiger-Light"/>
              </a:rPr>
              <a:t>sieht heute keine Autobahnverbindung A13 – A14 vor. Ausserhalb</a:t>
            </a:r>
          </a:p>
          <a:p>
            <a:r>
              <a:rPr lang="de-CH" dirty="0">
                <a:latin typeface="Frutiger-Light"/>
              </a:rPr>
              <a:t>des Netzbeschlusses hat der Bund grundsätzlich keinen Planungsauftrag. Das bedeutet</a:t>
            </a:r>
            <a:r>
              <a:rPr lang="de-CH" dirty="0" smtClean="0">
                <a:latin typeface="Frutiger-Light"/>
              </a:rPr>
              <a:t>, dass </a:t>
            </a:r>
            <a:r>
              <a:rPr lang="de-CH" dirty="0">
                <a:latin typeface="Frutiger-Light"/>
              </a:rPr>
              <a:t>bis zur Aufnahme der Verbindung oder zumindest des zusätzlichen Anschlusses ins </a:t>
            </a:r>
            <a:r>
              <a:rPr lang="de-CH" dirty="0" smtClean="0">
                <a:latin typeface="Frutiger-Light"/>
              </a:rPr>
              <a:t>Nationalstrassennetz für </a:t>
            </a:r>
            <a:r>
              <a:rPr lang="de-CH" dirty="0">
                <a:latin typeface="Frutiger-Light"/>
              </a:rPr>
              <a:t>notwendige nachfolgende Vertiefungsarbeiten und -abklärungen die </a:t>
            </a:r>
            <a:r>
              <a:rPr lang="de-CH" dirty="0" smtClean="0">
                <a:latin typeface="Frutiger-Light"/>
              </a:rPr>
              <a:t>Zuständigkeiten </a:t>
            </a:r>
            <a:r>
              <a:rPr lang="de-CH" dirty="0">
                <a:latin typeface="Frutiger-Light"/>
              </a:rPr>
              <a:t>grundsätzlich weiterhin beim Kanton liegen (Leitung, Finanzierung, </a:t>
            </a:r>
            <a:r>
              <a:rPr lang="de-CH" dirty="0" smtClean="0">
                <a:latin typeface="Frutiger-Light"/>
              </a:rPr>
              <a:t>Abstimmung </a:t>
            </a:r>
            <a:r>
              <a:rPr lang="de-DE" dirty="0" smtClean="0">
                <a:latin typeface="Frutiger-Light"/>
              </a:rPr>
              <a:t>mit </a:t>
            </a:r>
            <a:r>
              <a:rPr lang="de-DE" dirty="0">
                <a:latin typeface="Frutiger-Light"/>
              </a:rPr>
              <a:t>anderen Planungen, etc.).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80292" y="4673099"/>
            <a:ext cx="103419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Die Behandlung der Verbindung A13 - A14 im Agglomerationsprogramm Rheintal erscheint aus</a:t>
            </a:r>
          </a:p>
          <a:p>
            <a:r>
              <a:rPr lang="de-CH" dirty="0">
                <a:latin typeface="Frutiger-Light"/>
              </a:rPr>
              <a:t>Sicht des Bundes von zentraler Bedeutung. Diese neue Verkehrsverbindung ist in Bezug auf ihre</a:t>
            </a:r>
          </a:p>
          <a:p>
            <a:r>
              <a:rPr lang="de-CH" dirty="0">
                <a:latin typeface="Frutiger-Light"/>
              </a:rPr>
              <a:t>Wirkung in den Abgleich zwischen Siedlung und Verkehr über die Ziele und Massnahmen der</a:t>
            </a:r>
          </a:p>
          <a:p>
            <a:r>
              <a:rPr lang="de-DE" dirty="0">
                <a:latin typeface="Frutiger-Light"/>
              </a:rPr>
              <a:t>Agglomeration einzubeziehen</a:t>
            </a:r>
            <a:r>
              <a:rPr lang="de-DE" dirty="0" smtClean="0">
                <a:latin typeface="Frutiger-Light"/>
              </a:rPr>
              <a:t>.</a:t>
            </a:r>
            <a:endParaRPr lang="de-DE" dirty="0">
              <a:latin typeface="Frutiger-Light"/>
            </a:endParaRPr>
          </a:p>
        </p:txBody>
      </p:sp>
    </p:spTree>
    <p:extLst>
      <p:ext uri="{BB962C8B-B14F-4D97-AF65-F5344CB8AC3E}">
        <p14:creationId xmlns:p14="http://schemas.microsoft.com/office/powerpoint/2010/main" val="234044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99468" y="316495"/>
            <a:ext cx="4497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Frutiger-Bold"/>
              </a:rPr>
              <a:t>Rahmenbedingungen seitens ASFINAG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699467" y="685827"/>
            <a:ext cx="105107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Die ASFINAG hält hinsichtlich der im Zuge der Netzstrategie Raum DHAMK ausgearbeiteten </a:t>
            </a:r>
            <a:r>
              <a:rPr lang="de-CH" dirty="0" smtClean="0">
                <a:latin typeface="Frutiger-Light"/>
              </a:rPr>
              <a:t>Untersuchungen </a:t>
            </a:r>
            <a:r>
              <a:rPr lang="de-DE" dirty="0" smtClean="0">
                <a:latin typeface="Frutiger-Light"/>
              </a:rPr>
              <a:t>Folgendes </a:t>
            </a:r>
            <a:r>
              <a:rPr lang="de-DE" dirty="0">
                <a:latin typeface="Frutiger-Light"/>
              </a:rPr>
              <a:t>fest:</a:t>
            </a:r>
          </a:p>
          <a:p>
            <a:r>
              <a:rPr lang="de-CH" dirty="0">
                <a:latin typeface="Frutiger-Light"/>
              </a:rPr>
              <a:t>Im Bearbeitungsperimeter (gegenständlicher Untersuchungsraum) ist im aktuellen </a:t>
            </a:r>
            <a:r>
              <a:rPr lang="de-CH" dirty="0" smtClean="0">
                <a:latin typeface="Frutiger-Light"/>
              </a:rPr>
              <a:t>Bundestrassengesetz keine </a:t>
            </a:r>
            <a:r>
              <a:rPr lang="de-CH" dirty="0">
                <a:latin typeface="Frutiger-Light"/>
              </a:rPr>
              <a:t>hochrangige Verbindung des Autobahnnetzes von der A14 in Österreich </a:t>
            </a:r>
            <a:r>
              <a:rPr lang="de-CH" dirty="0" smtClean="0">
                <a:latin typeface="Frutiger-Light"/>
              </a:rPr>
              <a:t>zur A13 </a:t>
            </a:r>
            <a:r>
              <a:rPr lang="de-CH" dirty="0">
                <a:latin typeface="Frutiger-Light"/>
              </a:rPr>
              <a:t>in der Schweiz enthalten. Bevor ein derartiges Projekt in das Bundesstrassengesetz </a:t>
            </a:r>
            <a:r>
              <a:rPr lang="de-CH" dirty="0" smtClean="0">
                <a:latin typeface="Frutiger-Light"/>
              </a:rPr>
              <a:t>aufgenommen werden </a:t>
            </a:r>
            <a:r>
              <a:rPr lang="de-CH" dirty="0">
                <a:latin typeface="Frutiger-Light"/>
              </a:rPr>
              <a:t>kann, müsste eine Strategische Prüfung Verkehr erstellt werden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699467" y="2462421"/>
            <a:ext cx="9965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Im Hinblick auf die in der vorliegenden Netzstrategie Raum Diepoldsau ermittelten </a:t>
            </a:r>
            <a:r>
              <a:rPr lang="de-CH" dirty="0" smtClean="0">
                <a:latin typeface="Frutiger-Light"/>
              </a:rPr>
              <a:t>Verkehrsfrequenzen für </a:t>
            </a:r>
            <a:r>
              <a:rPr lang="de-CH" dirty="0">
                <a:latin typeface="Frutiger-Light"/>
              </a:rPr>
              <a:t>die untersuchten zusätzlichen Strassenverbindungen erscheint eine Aufnahme </a:t>
            </a:r>
            <a:r>
              <a:rPr lang="de-CH" dirty="0" smtClean="0">
                <a:latin typeface="Frutiger-Light"/>
              </a:rPr>
              <a:t>einer dieser </a:t>
            </a:r>
            <a:r>
              <a:rPr lang="de-CH" dirty="0">
                <a:latin typeface="Frutiger-Light"/>
              </a:rPr>
              <a:t>Varianten ins </a:t>
            </a:r>
            <a:r>
              <a:rPr lang="de-CH" i="1" dirty="0">
                <a:latin typeface="Frutiger-LightItalic"/>
              </a:rPr>
              <a:t>hochrangige </a:t>
            </a:r>
            <a:r>
              <a:rPr lang="de-CH" dirty="0">
                <a:latin typeface="Frutiger-Light"/>
              </a:rPr>
              <a:t>Straßennetz als sehr unrealistisch und weitere </a:t>
            </a:r>
            <a:r>
              <a:rPr lang="de-CH" dirty="0" smtClean="0">
                <a:latin typeface="Frutiger-Light"/>
              </a:rPr>
              <a:t>dahingehende </a:t>
            </a:r>
            <a:r>
              <a:rPr lang="de-DE" dirty="0" smtClean="0">
                <a:latin typeface="Frutiger-Light"/>
              </a:rPr>
              <a:t>Planungen </a:t>
            </a:r>
            <a:r>
              <a:rPr lang="de-DE" dirty="0">
                <a:latin typeface="Frutiger-Light"/>
              </a:rPr>
              <a:t>als verlorener Aufwand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703383" y="3662750"/>
            <a:ext cx="10128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>
                <a:latin typeface="Frutiger-Bold"/>
              </a:rPr>
              <a:t>Kernthema aus regionaler Sicht: Sorgfältige Gestaltung der neuen Verbindung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712176" y="3962017"/>
            <a:ext cx="104980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Die grosse Herausforderung des gesamten Massnahmenkonzepts betrifft die Präzisierung der</a:t>
            </a:r>
          </a:p>
          <a:p>
            <a:r>
              <a:rPr lang="de-CH" dirty="0">
                <a:latin typeface="Frutiger-Light"/>
              </a:rPr>
              <a:t>Linienführung und detaillierte Gestaltung der Strassenverbindung. Aus regionaler Sicht ist der</a:t>
            </a:r>
          </a:p>
          <a:p>
            <a:r>
              <a:rPr lang="de-CH" dirty="0">
                <a:latin typeface="Frutiger-Light"/>
              </a:rPr>
              <a:t>Einbettung dieses Bauwerks insb. im Bereich der Querung Alter Rhein und beim Freibad </a:t>
            </a:r>
            <a:r>
              <a:rPr lang="de-CH" dirty="0" smtClean="0">
                <a:latin typeface="Frutiger-Light"/>
              </a:rPr>
              <a:t>Ho-</a:t>
            </a:r>
            <a:endParaRPr lang="de-CH" dirty="0">
              <a:latin typeface="Frutiger-Ligh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12176" y="4751468"/>
            <a:ext cx="100320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err="1">
                <a:latin typeface="Frutiger-Light"/>
              </a:rPr>
              <a:t>henems</a:t>
            </a:r>
            <a:r>
              <a:rPr lang="de-CH" dirty="0">
                <a:latin typeface="Frutiger-Light"/>
              </a:rPr>
              <a:t> mit den tangierten Schutz- und Naherholungsgebieten grosse Aufmerksamkeit und die</a:t>
            </a:r>
          </a:p>
          <a:p>
            <a:r>
              <a:rPr lang="de-CH" dirty="0">
                <a:latin typeface="Frutiger-Light"/>
              </a:rPr>
              <a:t>notwendige Sorgfalt zu schenken. Es handelt sich um hochsensible Gebiete; deren Wert soll</a:t>
            </a:r>
          </a:p>
          <a:p>
            <a:r>
              <a:rPr lang="de-CH" dirty="0">
                <a:latin typeface="Frutiger-Light"/>
              </a:rPr>
              <a:t>erhalten und wo tangierende Eingriffe unumgänglich sind durch Kompensationsmassnahmen</a:t>
            </a:r>
          </a:p>
          <a:p>
            <a:r>
              <a:rPr lang="de-CH" dirty="0">
                <a:latin typeface="Frutiger-Light"/>
              </a:rPr>
              <a:t>mindestens ausgeglichen werden. Mit der Weiterführung eines offenen Projektierungsprozesses</a:t>
            </a:r>
          </a:p>
          <a:p>
            <a:r>
              <a:rPr lang="de-CH" dirty="0">
                <a:latin typeface="Frutiger-Light"/>
              </a:rPr>
              <a:t>soll diesen Anliegen Rechnung getragen werden. Nebst den betroffenen Gemeinden sollen dabei</a:t>
            </a:r>
          </a:p>
          <a:p>
            <a:r>
              <a:rPr lang="de-CH" dirty="0">
                <a:latin typeface="Frutiger-Light"/>
              </a:rPr>
              <a:t>für diesen Gestaltungsprozess die weiteren bisherigen Organisationen wiederum in einer</a:t>
            </a:r>
          </a:p>
          <a:p>
            <a:r>
              <a:rPr lang="de-DE" dirty="0">
                <a:latin typeface="Frutiger-Light"/>
              </a:rPr>
              <a:t>Interessengruppe einbezogen werden</a:t>
            </a:r>
            <a:r>
              <a:rPr lang="de-DE" dirty="0" smtClean="0">
                <a:latin typeface="Frutiger-Light"/>
              </a:rPr>
              <a:t>.</a:t>
            </a:r>
            <a:endParaRPr lang="de-DE" dirty="0">
              <a:latin typeface="Frutiger-Light"/>
            </a:endParaRPr>
          </a:p>
        </p:txBody>
      </p:sp>
    </p:spTree>
    <p:extLst>
      <p:ext uri="{BB962C8B-B14F-4D97-AF65-F5344CB8AC3E}">
        <p14:creationId xmlns:p14="http://schemas.microsoft.com/office/powerpoint/2010/main" val="4174806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56201" y="316495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Frutiger-Bold"/>
              </a:rPr>
              <a:t>Zollaspekte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656201" y="1443841"/>
            <a:ext cx="100616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Frutiger-Light"/>
              </a:rPr>
              <a:t>Seitens der Eidgenössischen Zollverwaltung werden die konzeptionellen Ergebnisse als sinnvolle</a:t>
            </a:r>
          </a:p>
          <a:p>
            <a:r>
              <a:rPr lang="de-CH" dirty="0">
                <a:latin typeface="Frutiger-Light"/>
              </a:rPr>
              <a:t>Ansätze beurteilt und die Bereitschaft signalisiert, die aufgezeigten weiteren Schritte begleitend</a:t>
            </a:r>
          </a:p>
          <a:p>
            <a:r>
              <a:rPr lang="de-CH" dirty="0">
                <a:latin typeface="Frutiger-Light"/>
              </a:rPr>
              <a:t>zu unterstützen. Gleichzeitig wird jedoch darauf hingewiesen, dass seitens der Zollorgane andere</a:t>
            </a:r>
          </a:p>
          <a:p>
            <a:r>
              <a:rPr lang="de-CH" dirty="0">
                <a:latin typeface="Frutiger-Light"/>
              </a:rPr>
              <a:t>Ausbauprojekte klare Priorität geniessen, wie bspw. die Abfertigungsanlagen im nördlichen</a:t>
            </a:r>
          </a:p>
          <a:p>
            <a:r>
              <a:rPr lang="de-CH" dirty="0">
                <a:latin typeface="Frutiger-Light"/>
              </a:rPr>
              <a:t>Rheintal mit Ausbau der Vorabfertigung in Wolfurt und der Neuanlage in St. </a:t>
            </a:r>
            <a:r>
              <a:rPr lang="de-CH" dirty="0" err="1">
                <a:latin typeface="Frutiger-Light"/>
              </a:rPr>
              <a:t>Margrethen</a:t>
            </a:r>
            <a:r>
              <a:rPr lang="de-CH" dirty="0">
                <a:latin typeface="Frutiger-Light"/>
              </a:rPr>
              <a:t>. Die</a:t>
            </a:r>
          </a:p>
          <a:p>
            <a:r>
              <a:rPr lang="de-CH" dirty="0">
                <a:latin typeface="Frutiger-Light"/>
              </a:rPr>
              <a:t>politische Umsetzbarkeit einer neuen Zollanlage im mittleren Rheintal wird angesichts der </a:t>
            </a:r>
            <a:r>
              <a:rPr lang="de-CH" dirty="0" smtClean="0">
                <a:latin typeface="Frutiger-Light"/>
              </a:rPr>
              <a:t>finanzpolitischen </a:t>
            </a:r>
            <a:r>
              <a:rPr lang="de-DE" dirty="0" smtClean="0">
                <a:latin typeface="Frutiger-Light"/>
              </a:rPr>
              <a:t>Rahmenbedingungen </a:t>
            </a:r>
            <a:r>
              <a:rPr lang="de-DE" dirty="0">
                <a:latin typeface="Frutiger-Light"/>
              </a:rPr>
              <a:t>als schwierig beurteilt</a:t>
            </a:r>
            <a:r>
              <a:rPr lang="de-DE" dirty="0" smtClean="0">
                <a:latin typeface="Frutiger-Light"/>
              </a:rPr>
              <a:t>.</a:t>
            </a:r>
            <a:endParaRPr lang="de-DE" dirty="0">
              <a:latin typeface="Frutiger-Light"/>
            </a:endParaRPr>
          </a:p>
        </p:txBody>
      </p:sp>
    </p:spTree>
    <p:extLst>
      <p:ext uri="{BB962C8B-B14F-4D97-AF65-F5344CB8AC3E}">
        <p14:creationId xmlns:p14="http://schemas.microsoft.com/office/powerpoint/2010/main" val="4191668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Situationsanalyse.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starke </a:t>
            </a:r>
            <a:r>
              <a:rPr lang="de-DE" dirty="0" err="1" smtClean="0"/>
              <a:t>ungleichmässige</a:t>
            </a:r>
            <a:r>
              <a:rPr lang="de-DE" dirty="0" smtClean="0"/>
              <a:t> </a:t>
            </a:r>
            <a:r>
              <a:rPr lang="de-CH" dirty="0" smtClean="0"/>
              <a:t>Belastung </a:t>
            </a:r>
            <a:r>
              <a:rPr lang="de-CH" dirty="0"/>
              <a:t>der Ortsdurchfahrt Diepoldsau mit ca. 23‘000 Fahrzeugen DWV </a:t>
            </a:r>
            <a:r>
              <a:rPr lang="de-CH" dirty="0" smtClean="0"/>
              <a:t>westlich Diepoldsau </a:t>
            </a:r>
            <a:r>
              <a:rPr lang="de-CH" dirty="0"/>
              <a:t>Richtung </a:t>
            </a:r>
            <a:r>
              <a:rPr lang="de-CH" dirty="0" err="1"/>
              <a:t>Widnau</a:t>
            </a:r>
            <a:r>
              <a:rPr lang="de-CH" dirty="0"/>
              <a:t> und </a:t>
            </a:r>
            <a:r>
              <a:rPr lang="de-CH" dirty="0" smtClean="0"/>
              <a:t>starke </a:t>
            </a:r>
            <a:r>
              <a:rPr lang="de-CH" dirty="0"/>
              <a:t>Beziehungen zwischen Diepoldsau und den </a:t>
            </a:r>
            <a:r>
              <a:rPr lang="de-CH" dirty="0" smtClean="0"/>
              <a:t>Schweizer </a:t>
            </a:r>
            <a:r>
              <a:rPr lang="de-DE" dirty="0" smtClean="0"/>
              <a:t>Nachbargemeinden und </a:t>
            </a:r>
            <a:r>
              <a:rPr lang="de-CH" dirty="0" smtClean="0"/>
              <a:t>13‘600 </a:t>
            </a:r>
            <a:r>
              <a:rPr lang="de-CH" dirty="0"/>
              <a:t>Fahrzeugen DWV beim Zoll Hohenems</a:t>
            </a:r>
            <a:r>
              <a:rPr lang="de-CH" dirty="0" smtClean="0"/>
              <a:t>.</a:t>
            </a:r>
            <a:r>
              <a:rPr lang="de-CH" dirty="0"/>
              <a:t> </a:t>
            </a:r>
            <a:endParaRPr lang="de-CH" dirty="0" smtClean="0"/>
          </a:p>
          <a:p>
            <a:r>
              <a:rPr lang="de-CH" dirty="0" smtClean="0"/>
              <a:t>Das </a:t>
            </a:r>
            <a:r>
              <a:rPr lang="de-CH" dirty="0"/>
              <a:t>Ziel- und </a:t>
            </a:r>
            <a:r>
              <a:rPr lang="de-CH" dirty="0" err="1"/>
              <a:t>Indikatorensystem</a:t>
            </a:r>
            <a:r>
              <a:rPr lang="de-CH" dirty="0"/>
              <a:t> gliedert sich in sechs Oberziele und 20 </a:t>
            </a:r>
            <a:r>
              <a:rPr lang="de-CH" dirty="0" smtClean="0"/>
              <a:t>Indikatoren .Die </a:t>
            </a:r>
            <a:r>
              <a:rPr lang="de-CH" dirty="0"/>
              <a:t>Gewichtung erfolgt einerseits zwischen den sechs Oberzielen </a:t>
            </a:r>
            <a:r>
              <a:rPr lang="de-CH" dirty="0" smtClean="0"/>
              <a:t>aber </a:t>
            </a:r>
            <a:r>
              <a:rPr lang="de-CH" dirty="0"/>
              <a:t>auch auf Stufe der </a:t>
            </a:r>
            <a:r>
              <a:rPr lang="de-CH" dirty="0" smtClean="0"/>
              <a:t>Indikatoren.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0563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115" y="465070"/>
            <a:ext cx="5208839" cy="639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0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98" y="0"/>
            <a:ext cx="6038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38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764" y="0"/>
            <a:ext cx="5374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79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 rotWithShape="1">
          <a:blip r:embed="rId2"/>
          <a:srcRect l="21332" t="14406" r="53202"/>
          <a:stretch/>
        </p:blipFill>
        <p:spPr bwMode="auto">
          <a:xfrm rot="5400000">
            <a:off x="3138487" y="-1829166"/>
            <a:ext cx="5989261" cy="10523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089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86590" y="449179"/>
            <a:ext cx="976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Aktuell (ab April 2019)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98884" y="1117334"/>
            <a:ext cx="9777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err="1" smtClean="0"/>
              <a:t>Altach</a:t>
            </a:r>
            <a:r>
              <a:rPr lang="de-CH" sz="2800" b="1" dirty="0" smtClean="0"/>
              <a:t> : Spange </a:t>
            </a:r>
            <a:r>
              <a:rPr lang="de-CH" sz="2800" b="1" dirty="0" err="1" smtClean="0"/>
              <a:t>Altach</a:t>
            </a:r>
            <a:r>
              <a:rPr lang="de-CH" sz="2800" b="1" dirty="0" smtClean="0"/>
              <a:t>-Diepoldsau (Var.3.4 )   Wird nicht weiter verfolgt</a:t>
            </a:r>
            <a:r>
              <a:rPr lang="de-CH" dirty="0" smtClean="0"/>
              <a:t>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361448" y="4969790"/>
            <a:ext cx="9633284" cy="319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027" name="Grafik 1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16" y="2600321"/>
            <a:ext cx="42767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050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82841" y="402741"/>
            <a:ext cx="8037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b="1" dirty="0" smtClean="0"/>
              <a:t>Hohenems  </a:t>
            </a:r>
            <a:r>
              <a:rPr lang="de-CH" sz="2400" b="1" dirty="0"/>
              <a:t>: </a:t>
            </a:r>
            <a:r>
              <a:rPr lang="de-CH" sz="2400" b="1" dirty="0" smtClean="0"/>
              <a:t>Verkehr an A14 – Ausfahrt entflechten </a:t>
            </a:r>
            <a:endParaRPr lang="de-CH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16" y="1002148"/>
            <a:ext cx="9127957" cy="527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0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Strategie – Varianten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S1: ÖV-„Befreiungsschlag“</a:t>
            </a:r>
            <a:endParaRPr lang="de-DE" dirty="0"/>
          </a:p>
          <a:p>
            <a:r>
              <a:rPr lang="de-DE" dirty="0"/>
              <a:t>Erwartete Effekte:</a:t>
            </a:r>
          </a:p>
          <a:p>
            <a:r>
              <a:rPr lang="de-DE" dirty="0"/>
              <a:t>- Steigerung der Zuverlässigkeit</a:t>
            </a:r>
          </a:p>
          <a:p>
            <a:r>
              <a:rPr lang="de-DE" dirty="0"/>
              <a:t>- Minimierung Umweltbeeinträchtigung</a:t>
            </a:r>
          </a:p>
          <a:p>
            <a:r>
              <a:rPr lang="de-DE" dirty="0"/>
              <a:t>- Aufwertung der Siedlungsgebiete</a:t>
            </a:r>
          </a:p>
          <a:p>
            <a:r>
              <a:rPr lang="de-DE" dirty="0"/>
              <a:t>- </a:t>
            </a:r>
            <a:r>
              <a:rPr lang="de-DE" dirty="0" err="1"/>
              <a:t>Attraktivierung</a:t>
            </a:r>
            <a:r>
              <a:rPr lang="de-DE" dirty="0"/>
              <a:t> der Standortgunst</a:t>
            </a:r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628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702733"/>
            <a:ext cx="10515600" cy="5474230"/>
          </a:xfrm>
        </p:spPr>
        <p:txBody>
          <a:bodyPr/>
          <a:lstStyle/>
          <a:p>
            <a:r>
              <a:rPr lang="de-DE" b="1" dirty="0"/>
              <a:t>S2: Optimierung bestehendes System</a:t>
            </a:r>
            <a:endParaRPr lang="de-DE" dirty="0"/>
          </a:p>
          <a:p>
            <a:r>
              <a:rPr lang="de-DE" dirty="0"/>
              <a:t> Erwartete Effekte:</a:t>
            </a:r>
          </a:p>
          <a:p>
            <a:r>
              <a:rPr lang="de-DE" dirty="0"/>
              <a:t>- Umgestaltung </a:t>
            </a:r>
            <a:r>
              <a:rPr lang="de-DE" dirty="0" err="1"/>
              <a:t>Ortsdurchfahrten</a:t>
            </a:r>
            <a:endParaRPr lang="de-DE" dirty="0"/>
          </a:p>
          <a:p>
            <a:r>
              <a:rPr lang="de-DE" dirty="0"/>
              <a:t>- Knotenoptimierungen</a:t>
            </a:r>
          </a:p>
          <a:p>
            <a:r>
              <a:rPr lang="de-DE" dirty="0"/>
              <a:t>- Anpassungen Verkehrsregime</a:t>
            </a:r>
          </a:p>
          <a:p>
            <a:r>
              <a:rPr lang="de-DE" dirty="0"/>
              <a:t>- Optimierung Zollabfertigung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1929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863600"/>
            <a:ext cx="10515600" cy="5313363"/>
          </a:xfrm>
        </p:spPr>
        <p:txBody>
          <a:bodyPr/>
          <a:lstStyle/>
          <a:p>
            <a:r>
              <a:rPr lang="de-DE" b="1" dirty="0"/>
              <a:t>S3: </a:t>
            </a:r>
            <a:r>
              <a:rPr lang="de-DE" b="1" dirty="0" err="1"/>
              <a:t>Strassenverbindung</a:t>
            </a:r>
            <a:r>
              <a:rPr lang="de-DE" b="1" dirty="0"/>
              <a:t> zwischen beiden Rheinseiten</a:t>
            </a:r>
            <a:endParaRPr lang="de-DE" dirty="0"/>
          </a:p>
          <a:p>
            <a:r>
              <a:rPr lang="de-DE" dirty="0"/>
              <a:t>Erwartete Effekte:</a:t>
            </a:r>
          </a:p>
          <a:p>
            <a:r>
              <a:rPr lang="de-DE" dirty="0"/>
              <a:t>- Verkürzung der Reisezeiten</a:t>
            </a:r>
          </a:p>
          <a:p>
            <a:r>
              <a:rPr lang="de-DE" dirty="0"/>
              <a:t>- Erhöhung der Verkehrssicherheit</a:t>
            </a:r>
          </a:p>
          <a:p>
            <a:r>
              <a:rPr lang="de-DE" dirty="0"/>
              <a:t>- Aufwertung der Siedlungsgebiete</a:t>
            </a:r>
          </a:p>
          <a:p>
            <a:r>
              <a:rPr lang="de-DE" dirty="0"/>
              <a:t>- </a:t>
            </a:r>
            <a:r>
              <a:rPr lang="de-DE" dirty="0" err="1"/>
              <a:t>Attraktivierung</a:t>
            </a:r>
            <a:r>
              <a:rPr lang="de-DE" dirty="0"/>
              <a:t> der Standortgunst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7049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4. </a:t>
            </a:r>
            <a:r>
              <a:rPr lang="de-DE" b="1" dirty="0" err="1"/>
              <a:t>Massnahmenkonzepte</a:t>
            </a:r>
            <a:r>
              <a:rPr lang="de-DE" b="1" dirty="0"/>
              <a:t>  (MK)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MK 1 </a:t>
            </a:r>
          </a:p>
          <a:p>
            <a:r>
              <a:rPr lang="de-DE" dirty="0"/>
              <a:t>Beim MK1 „ÖV-Durchbruch“ stehen ÖV-</a:t>
            </a:r>
            <a:r>
              <a:rPr lang="de-DE" dirty="0" err="1"/>
              <a:t>Massnahmen</a:t>
            </a:r>
            <a:r>
              <a:rPr lang="de-DE" dirty="0"/>
              <a:t> absolut im Zentrum.</a:t>
            </a:r>
          </a:p>
          <a:p>
            <a:r>
              <a:rPr lang="de-DE" dirty="0"/>
              <a:t>Diese nimmt besser auf die potenzielle Nachfrage Rücksicht und sieht unter anderem auf </a:t>
            </a:r>
            <a:r>
              <a:rPr lang="de-DE" dirty="0" smtClean="0"/>
              <a:t>die </a:t>
            </a:r>
            <a:r>
              <a:rPr lang="de-DE" dirty="0" err="1" smtClean="0"/>
              <a:t>grösseren</a:t>
            </a:r>
            <a:r>
              <a:rPr lang="de-DE" dirty="0" smtClean="0"/>
              <a:t> </a:t>
            </a:r>
            <a:r>
              <a:rPr lang="de-DE" dirty="0"/>
              <a:t>Betriebsgebiete ausgerichtete Pendlerbusse während den Pendlerverkehrszeiten vor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8227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575733"/>
            <a:ext cx="10515600" cy="5601230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MK2</a:t>
            </a:r>
            <a:endParaRPr lang="de-DE" dirty="0"/>
          </a:p>
          <a:p>
            <a:r>
              <a:rPr lang="de-DE" dirty="0"/>
              <a:t>Das MK2 (verzichtet wie MK1) auf ein neues </a:t>
            </a:r>
            <a:r>
              <a:rPr lang="de-DE" dirty="0" err="1"/>
              <a:t>Strassennetzelement</a:t>
            </a:r>
            <a:r>
              <a:rPr lang="de-DE" dirty="0"/>
              <a:t> zwischen den beiden Rheinseiten</a:t>
            </a:r>
            <a:r>
              <a:rPr lang="de-DE" dirty="0" smtClean="0"/>
              <a:t>.</a:t>
            </a:r>
          </a:p>
          <a:p>
            <a:r>
              <a:rPr lang="de-CH" dirty="0"/>
              <a:t>MK2 weist jedoch bescheidenere ÖV-Angebotsmassnahmen auf</a:t>
            </a:r>
          </a:p>
          <a:p>
            <a:pPr marL="0" indent="0">
              <a:buNone/>
            </a:pPr>
            <a:r>
              <a:rPr lang="de-DE" dirty="0" smtClean="0"/>
              <a:t>   als </a:t>
            </a:r>
            <a:r>
              <a:rPr lang="de-DE" dirty="0"/>
              <a:t>MK1.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8360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2349</Words>
  <Application>Microsoft Office PowerPoint</Application>
  <PresentationFormat>Breitbild</PresentationFormat>
  <Paragraphs>189</Paragraphs>
  <Slides>45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Frutiger-Bold</vt:lpstr>
      <vt:lpstr>Frutiger-Light</vt:lpstr>
      <vt:lpstr>Frutiger-LightItalic</vt:lpstr>
      <vt:lpstr>Times New Roman</vt:lpstr>
      <vt:lpstr>Office Theme</vt:lpstr>
      <vt:lpstr>Netzstrategie  Raum DHAMK</vt:lpstr>
      <vt:lpstr>Welche Aufgaben Sind in der Netztstrategie  aufgelistet ?</vt:lpstr>
      <vt:lpstr>Ausgangslage </vt:lpstr>
      <vt:lpstr>Situationsanalyse.</vt:lpstr>
      <vt:lpstr>Strategie – Varianten  </vt:lpstr>
      <vt:lpstr>PowerPoint-Präsentation</vt:lpstr>
      <vt:lpstr>PowerPoint-Präsentation</vt:lpstr>
      <vt:lpstr>4. Massnahmenkonzepte  (MK)</vt:lpstr>
      <vt:lpstr>PowerPoint-Präsentation</vt:lpstr>
      <vt:lpstr>PowerPoint-Präsentation</vt:lpstr>
      <vt:lpstr>5.  Grobbeurteilung erster Massnahmenkonzepte </vt:lpstr>
      <vt:lpstr>PowerPoint-Präsentation</vt:lpstr>
      <vt:lpstr>6. Machbarkeit und Genehmigungsfähigkeit von Linienführungen </vt:lpstr>
      <vt:lpstr>Ergebnis der verkehrs- und bautechnischen Machbarkeitsuntersuchungen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Netzstrategie  Raum DHAMK</dc:title>
  <dc:creator>Jakob Sieber</dc:creator>
  <cp:lastModifiedBy>Jakob Sieber</cp:lastModifiedBy>
  <cp:revision>41</cp:revision>
  <dcterms:created xsi:type="dcterms:W3CDTF">2019-03-06T08:48:04Z</dcterms:created>
  <dcterms:modified xsi:type="dcterms:W3CDTF">2019-04-17T07:15:41Z</dcterms:modified>
</cp:coreProperties>
</file>